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69" r:id="rId14"/>
    <p:sldId id="271" r:id="rId15"/>
    <p:sldId id="264" r:id="rId16"/>
    <p:sldId id="289" r:id="rId17"/>
    <p:sldId id="291" r:id="rId18"/>
    <p:sldId id="290" r:id="rId19"/>
    <p:sldId id="292" r:id="rId20"/>
    <p:sldId id="293" r:id="rId21"/>
    <p:sldId id="272" r:id="rId22"/>
    <p:sldId id="273" r:id="rId23"/>
    <p:sldId id="276" r:id="rId24"/>
    <p:sldId id="279" r:id="rId25"/>
    <p:sldId id="282" r:id="rId26"/>
    <p:sldId id="280" r:id="rId27"/>
    <p:sldId id="281" r:id="rId28"/>
    <p:sldId id="283" r:id="rId29"/>
    <p:sldId id="278" r:id="rId30"/>
    <p:sldId id="287" r:id="rId31"/>
    <p:sldId id="284" r:id="rId32"/>
    <p:sldId id="286" r:id="rId33"/>
    <p:sldId id="285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../1%20&#1058;&#1045;&#1057;&#1058;&#1067;%20&#1074;%20Mytest-&#1048;&#1053;&#1060;&#1054;&#1056;&#1052;&#1040;&#1058;&#1048;&#1050;&#1040;/15%20&#1059;&#1087;&#1088;&#1072;&#1074;&#1083;&#1077;&#1085;&#1080;&#1077;%20&#1087;&#1088;&#1086;&#1094;&#1077;&#1089;&#1089;&#1072;&#1084;&#1080;_%20&#1048;&#1057;%20&#1080;%20&#1080;&#1079;&#1076;&#1072;&#1090;&#1077;&#1083;&#1100;&#1089;&#1082;&#1080;&#1077;%20&#1089;&#1080;&#1089;&#1090;&#1077;&#1084;&#1099;.mt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547" y="764372"/>
            <a:ext cx="11900078" cy="540460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Тема урока:</a:t>
            </a:r>
            <a:br>
              <a:rPr lang="ru-RU" sz="3600" dirty="0"/>
            </a:br>
            <a:r>
              <a:rPr lang="ru-RU" sz="3200" b="1" dirty="0"/>
              <a:t>Понятие об информационных системах и автоматизации информационных процессов. </a:t>
            </a:r>
            <a:br>
              <a:rPr lang="ru-RU" sz="3200" b="1" dirty="0"/>
            </a:b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b="1" dirty="0"/>
              <a:t>Возможности настольных издательских систем: создание, организация и основные способы преобразования (верстки) текста.</a:t>
            </a:r>
          </a:p>
        </p:txBody>
      </p:sp>
    </p:spTree>
    <p:extLst>
      <p:ext uri="{BB962C8B-B14F-4D97-AF65-F5344CB8AC3E}">
        <p14:creationId xmlns:p14="http://schemas.microsoft.com/office/powerpoint/2010/main" val="131347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Автоматизированные информационные системы (АИС)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функционировании автоматизированных информационных систем (АИС), являющихся наиболее распространенными, на различных этапах технологического процесса обработки информации принимает участие человек (при сборе информации и подготовке ее к вводу в компьютер, в процессе поиска).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Человек является партнером АИС со стороны внешней среды, поэтому именно на него ориентирована выходная информация системы.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366" y="1210613"/>
            <a:ext cx="11681137" cy="164849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dirty="0"/>
            </a:br>
            <a:r>
              <a:rPr lang="ru-RU" sz="2700" b="1" dirty="0">
                <a:solidFill>
                  <a:prstClr val="black"/>
                </a:solidFill>
              </a:rPr>
              <a:t>Пример структуры </a:t>
            </a:r>
            <a:r>
              <a:rPr lang="ru-RU" sz="2700" b="1" dirty="0"/>
              <a:t>АИС учета, планирования и контроля услуг, связанных с социальным обслуживанием населения, осуществлением социальных выплат и предоставлением мер социальной поддержки с использованием социальных карт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66" y="2859110"/>
            <a:ext cx="11217499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174" y="798490"/>
            <a:ext cx="8016025" cy="92727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Автоматические информационные системы (АСУ и АСУТП)</a:t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493950"/>
            <a:ext cx="11874321" cy="520306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автоматических информационных системах все процессы протекают без участия человека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 автоматические системы используются в составе более крупных систем, например в автоматизированных системах управления технологическими процессами и объектами.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"Партнерами" автоматических систем являются роботы, станки с программным управлением, технологические процессы, производственные объекты</a:t>
            </a:r>
            <a:r>
              <a:rPr lang="ru-RU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Входная информация в таких системах представляется в форме сигналов или каких-либо физических величин, выходная информация используется для управления и регулирования.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490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АСУ и АСУТП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АСУ ТП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786758" cy="626534"/>
          </a:xfrm>
        </p:spPr>
        <p:txBody>
          <a:bodyPr/>
          <a:lstStyle/>
          <a:p>
            <a:pPr algn="ctr"/>
            <a:r>
              <a:rPr lang="ru-RU" dirty="0"/>
              <a:t>Станки с ЧПУ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8490331" y="2208951"/>
            <a:ext cx="3456432" cy="626534"/>
          </a:xfrm>
        </p:spPr>
        <p:txBody>
          <a:bodyPr/>
          <a:lstStyle/>
          <a:p>
            <a:pPr algn="ctr"/>
            <a:r>
              <a:rPr lang="ru-RU" dirty="0"/>
              <a:t>Роботы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7"/>
          </p:nvPr>
        </p:nvSpPr>
        <p:spPr>
          <a:xfrm>
            <a:off x="8492836" y="2874866"/>
            <a:ext cx="3456432" cy="331413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2874866"/>
            <a:ext cx="3461442" cy="3213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58" y="2946400"/>
            <a:ext cx="3572700" cy="317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331" y="2946400"/>
            <a:ext cx="3347165" cy="3213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436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Информационно-справочные системы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Примером информационно-справочных систем могут служить системы автоматизированного резервирования мест в пассажирском железнодорожном транспорте и в аэрофлоте.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системы являются также типичным примером оперативных систем, так как практически каждое обращение в систему влечет за собой изменение текущего состояния информационного фонда (бронируются места, добавляются новые рейсы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6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9508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 Информационно-справочных систем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Продажа билетов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Поиск вакансий и трудоустройство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Запись к врачам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756" y="2910625"/>
            <a:ext cx="3266925" cy="3236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2904067"/>
            <a:ext cx="3445041" cy="32426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59" y="2904067"/>
            <a:ext cx="3456431" cy="32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95600" y="231821"/>
            <a:ext cx="8610600" cy="1094704"/>
          </a:xfrm>
        </p:spPr>
        <p:txBody>
          <a:bodyPr>
            <a:normAutofit/>
          </a:bodyPr>
          <a:lstStyle/>
          <a:p>
            <a:r>
              <a:rPr lang="ru-RU" b="1" dirty="0"/>
              <a:t>Управленческие системы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31821" y="1326525"/>
            <a:ext cx="11694016" cy="52803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Управленческие системы</a:t>
            </a:r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предназначены для решения различного рода управленческих и технико-экономических задач.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 эти системы функционируют в рамках АСУ предприятия, организации, отрасли (например, информационные системы больниц и автоматизированных складов, материально-технического снабжения и управления запасами, учета кадров и бухгалтерского учета).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Часто эти системы обслуживают отдельные службы и являются автономными, т.е. располагают собственным информационным фондом, алгоритмическим и программным обеспечением.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9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Управленческие системы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2343944"/>
            <a:ext cx="10244069" cy="372427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3262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509" y="811368"/>
            <a:ext cx="8746901" cy="99167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Складской учет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44" y="2221302"/>
            <a:ext cx="4172755" cy="3262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679" y="2194560"/>
            <a:ext cx="5092521" cy="3262585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29643" y="2186833"/>
            <a:ext cx="11344677" cy="4024125"/>
          </a:xfrm>
          <a:ln w="28575">
            <a:solidFill>
              <a:srgbClr val="0070C0"/>
            </a:solidFill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56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53792"/>
            <a:ext cx="8610600" cy="150360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Кадровый учет</a:t>
            </a:r>
            <a:br>
              <a:rPr lang="ru-RU" b="1" dirty="0"/>
            </a:br>
            <a:r>
              <a:rPr lang="ru-RU" b="1" dirty="0"/>
              <a:t> и расчет заработной платы,</a:t>
            </a:r>
            <a:br>
              <a:rPr lang="ru-RU" b="1" dirty="0"/>
            </a:br>
            <a:r>
              <a:rPr lang="ru-RU" b="1" dirty="0">
                <a:solidFill>
                  <a:prstClr val="black"/>
                </a:solidFill>
              </a:rPr>
              <a:t>Система налогообложения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34" y="2263463"/>
            <a:ext cx="2838450" cy="402907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99" y="2311088"/>
            <a:ext cx="2603967" cy="398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067" y="2311088"/>
            <a:ext cx="52768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5092" y="764373"/>
            <a:ext cx="8661108" cy="1090185"/>
          </a:xfrm>
        </p:spPr>
        <p:txBody>
          <a:bodyPr/>
          <a:lstStyle/>
          <a:p>
            <a:pPr algn="ctr"/>
            <a:r>
              <a:rPr lang="ru-RU" b="1" dirty="0"/>
              <a:t>Система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8789" y="2194560"/>
            <a:ext cx="11377411" cy="402412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системой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понимают любой объект, который одновременно рассматривается и как единое целое, и как объединенная в интересах достижения поставленных целей совокупность разнородных элементов. </a:t>
            </a:r>
          </a:p>
          <a:p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2" y="4352290"/>
            <a:ext cx="2474890" cy="1878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91" y="4327301"/>
            <a:ext cx="2262925" cy="1878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15" y="4312621"/>
            <a:ext cx="2980922" cy="1878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536" y="4275269"/>
            <a:ext cx="2572555" cy="1916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408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Кадровый учет студентов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03" y="1803042"/>
            <a:ext cx="11384924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информационно-расчетные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системы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96214" y="1918952"/>
            <a:ext cx="11771290" cy="4765183"/>
          </a:xfrm>
        </p:spPr>
        <p:txBody>
          <a:bodyPr>
            <a:noAutofit/>
          </a:bodyPr>
          <a:lstStyle/>
          <a:p>
            <a:r>
              <a:rPr lang="ru-RU" sz="2400" dirty="0"/>
              <a:t>В информационно-расчетных системах хранящаяся информация используется для решения задач, связанных с различными расчетными операциями. </a:t>
            </a:r>
          </a:p>
          <a:p>
            <a:r>
              <a:rPr lang="ru-RU" sz="2400" dirty="0"/>
              <a:t>К подобным задачам относятся статистический учет и анализ, прогнозы месторождений и погоды, диагностика (диагноз заболевания, установление причины неисправности оборудования или прибора). </a:t>
            </a:r>
          </a:p>
          <a:p>
            <a:r>
              <a:rPr lang="ru-RU" sz="2400" dirty="0"/>
              <a:t>К информационно-расчетным можно отнести и ИС, функционирующие в рамках систем автоматизированного проектирования (САПР).</a:t>
            </a:r>
          </a:p>
          <a:p>
            <a:r>
              <a:rPr lang="ru-RU" sz="2400" dirty="0"/>
              <a:t>Они выполняют различные проектные расчеты, решают задачи оптимизации параметров элементов, схем, устройств в приборостроении и машиностроении, радиоэлектронике и судостроении.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394231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САПР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60" y="2528776"/>
            <a:ext cx="3258355" cy="3047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27" y="2528776"/>
            <a:ext cx="3649617" cy="3047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946" y="2528776"/>
            <a:ext cx="3919750" cy="30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pPr algn="ctr"/>
            <a:r>
              <a:rPr lang="ru-RU" b="1" dirty="0"/>
              <a:t>Настольные издательские системы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118" y="2799533"/>
            <a:ext cx="3530421" cy="2581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842" y="2799535"/>
            <a:ext cx="3168203" cy="2581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78619" y="2799533"/>
            <a:ext cx="2944197" cy="2581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836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Настольные издательские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93194"/>
            <a:ext cx="10820400" cy="477806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Применяются для профессиональной издательской деятельности.</a:t>
            </a:r>
          </a:p>
          <a:p>
            <a:pPr marL="0" indent="0">
              <a:buNone/>
            </a:pPr>
            <a:r>
              <a:rPr lang="ru-RU" sz="2800" b="1" dirty="0"/>
              <a:t>Позволяют осуществлять электронную верстку широкого спектра документов: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Информационного бюллетеня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Цветной брошюры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Визитки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Открытки</a:t>
            </a:r>
            <a:endParaRPr lang="en-US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Календаря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Резюме</a:t>
            </a:r>
            <a:endParaRPr lang="ru-RU" b="1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26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для настольных издательских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7427890" cy="3124417"/>
          </a:xfrm>
        </p:spPr>
        <p:txBody>
          <a:bodyPr>
            <a:normAutofit/>
          </a:bodyPr>
          <a:lstStyle/>
          <a:p>
            <a:r>
              <a:rPr lang="en-US" sz="2800" b="1" dirty="0"/>
              <a:t>Publisher– </a:t>
            </a:r>
            <a:r>
              <a:rPr lang="ru-RU" sz="2800" b="1" dirty="0"/>
              <a:t>самая простая и популярная программа, встроенная в</a:t>
            </a:r>
            <a:r>
              <a:rPr lang="en-US" sz="2800" b="1" dirty="0"/>
              <a:t> MS Office</a:t>
            </a:r>
            <a:r>
              <a:rPr lang="ru-RU" sz="2800" b="1" dirty="0"/>
              <a:t>. Легкая в освоении, позволяющая быстро создавать визитки, открытки, буклеты, бюллетени, грамоты, календари и много других полезных вещей.</a:t>
            </a:r>
          </a:p>
          <a:p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125" y="2448266"/>
            <a:ext cx="3013075" cy="26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Буклеты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44" y="2163651"/>
            <a:ext cx="5422006" cy="419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73" y="2163651"/>
            <a:ext cx="5100034" cy="419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31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Календари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17" y="2193925"/>
            <a:ext cx="846196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Настольные издательские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93194"/>
            <a:ext cx="10820400" cy="4778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Позволяют решать следующие задачи:</a:t>
            </a:r>
          </a:p>
          <a:p>
            <a:pPr marL="0" indent="0">
              <a:buNone/>
            </a:pPr>
            <a:endParaRPr lang="ru-RU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600" b="1" dirty="0"/>
              <a:t>Компоновать (верстать текст);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Использовать всевозможные шрифты и выполнять полиграфические изображения;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Осуществлять редактирование текста на уровне лучших текстовых процессоров;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Обрабатывать графические изображения;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800" b="1" dirty="0"/>
              <a:t>Выводить документы полиграфического качества;</a:t>
            </a:r>
          </a:p>
          <a:p>
            <a:pPr marL="457200" lvl="1" indent="0">
              <a:buNone/>
            </a:pPr>
            <a:endParaRPr lang="ru-RU" sz="2800" b="1" dirty="0"/>
          </a:p>
          <a:p>
            <a:pPr lvl="1">
              <a:buFont typeface="Wingdings" panose="05000000000000000000" pitchFamily="2" charset="2"/>
              <a:buChar char="Ø"/>
            </a:pPr>
            <a:endParaRPr lang="ru-RU" sz="2800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77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8" y="1434920"/>
            <a:ext cx="10869770" cy="5197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56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6035592"/>
              </p:ext>
            </p:extLst>
          </p:nvPr>
        </p:nvGraphicFramePr>
        <p:xfrm>
          <a:off x="180305" y="193183"/>
          <a:ext cx="11809926" cy="6736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Система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Элементы системы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Главная цель системы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Фирма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Люди, оборудование, материалы, здания и др.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</a:rPr>
                        <a:t>Производство товаров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2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Электронные и электромеханические элементы, линии связи и др.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Обработка данных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err="1">
                          <a:effectLst/>
                        </a:rPr>
                        <a:t>Телекоммуникацион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err="1">
                          <a:effectLst/>
                        </a:rPr>
                        <a:t>ная</a:t>
                      </a:r>
                      <a:r>
                        <a:rPr lang="ru-RU" sz="2400" dirty="0">
                          <a:effectLst/>
                        </a:rPr>
                        <a:t> система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Компьютеры, модемы, кабели, сетевое программное обеспечение и др.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Передача информации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7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</a:rPr>
                        <a:t>Информационная система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914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Компьютеры, компьютерные сети, люди, информационное и программное обеспечение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Производство профессиональной информации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60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для настольных издательских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7427890" cy="3124417"/>
          </a:xfrm>
        </p:spPr>
        <p:txBody>
          <a:bodyPr>
            <a:normAutofit/>
          </a:bodyPr>
          <a:lstStyle/>
          <a:p>
            <a:r>
              <a:rPr lang="en-US" sz="2800" b="1" dirty="0"/>
              <a:t>Adobe PageMaker – </a:t>
            </a:r>
            <a:r>
              <a:rPr lang="ru-RU" sz="2800" b="1" dirty="0"/>
              <a:t>самая популярная программа верстки, легкая в освоении, позволяющая быстро создавать документы профессионального качества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492342" y="2194560"/>
            <a:ext cx="3013857" cy="3124416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342" y="2326595"/>
            <a:ext cx="3013857" cy="29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для настольных издательских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7427890" cy="3124417"/>
          </a:xfrm>
        </p:spPr>
        <p:txBody>
          <a:bodyPr>
            <a:normAutofit/>
          </a:bodyPr>
          <a:lstStyle/>
          <a:p>
            <a:r>
              <a:rPr lang="en-US" sz="2800" b="1" dirty="0"/>
              <a:t>Adobe </a:t>
            </a:r>
            <a:r>
              <a:rPr lang="en-US" sz="2800" b="1" dirty="0" err="1"/>
              <a:t>FrameMaker</a:t>
            </a:r>
            <a:r>
              <a:rPr lang="en-US" sz="2800" b="1" dirty="0"/>
              <a:t> – </a:t>
            </a:r>
            <a:r>
              <a:rPr lang="ru-RU" sz="2800" b="1" dirty="0"/>
              <a:t>программа верстки книг технического содержания (документация, учебники, справочники).</a:t>
            </a:r>
          </a:p>
          <a:p>
            <a:r>
              <a:rPr lang="ru-RU" sz="2800" b="1" dirty="0"/>
              <a:t>В программе встроенный редактор формул, механизм сносок, оглавления, указателя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025" y="2193925"/>
            <a:ext cx="2542815" cy="31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25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для настольных издательских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7427890" cy="3124417"/>
          </a:xfrm>
        </p:spPr>
        <p:txBody>
          <a:bodyPr>
            <a:normAutofit/>
          </a:bodyPr>
          <a:lstStyle/>
          <a:p>
            <a:r>
              <a:rPr lang="en-US" sz="2800" b="1" dirty="0"/>
              <a:t> QuarXPress – </a:t>
            </a:r>
            <a:r>
              <a:rPr lang="ru-RU" sz="2800" b="1" dirty="0"/>
              <a:t>профессиональная программа верстки цветных журналов, газет, буклетов, книг с большим количеством иллюстраций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0" y="2194559"/>
            <a:ext cx="3248025" cy="404812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113690" y="2194559"/>
            <a:ext cx="3392510" cy="4024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341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для настольных издательских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7427890" cy="3124417"/>
          </a:xfrm>
        </p:spPr>
        <p:txBody>
          <a:bodyPr>
            <a:normAutofit/>
          </a:bodyPr>
          <a:lstStyle/>
          <a:p>
            <a:r>
              <a:rPr lang="en-US" sz="2800" b="1" dirty="0"/>
              <a:t>Adobe InDesing – </a:t>
            </a:r>
            <a:r>
              <a:rPr lang="ru-RU" sz="2800" b="1" dirty="0"/>
              <a:t>программа для создания профессиональной сложной по исполнению печатной продукции рекламного характера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0" y="2194559"/>
            <a:ext cx="2771775" cy="37909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946265" y="2194560"/>
            <a:ext cx="3559935" cy="39281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78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hlinkClick r:id="rId2" action="ppaction://hlinkfile"/>
              </a:rPr>
              <a:t>Пройти тест </a:t>
            </a:r>
            <a:r>
              <a:rPr lang="en-US" b="1" dirty="0">
                <a:hlinkClick r:id="rId2" action="ppaction://hlinkfile"/>
              </a:rPr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347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71244"/>
          </a:xfrm>
        </p:spPr>
        <p:txBody>
          <a:bodyPr/>
          <a:lstStyle/>
          <a:p>
            <a:r>
              <a:rPr lang="ru-RU" b="1" dirty="0"/>
              <a:t>Информационная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738648"/>
            <a:ext cx="11274381" cy="4941624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/>
              <a:t>Применительно к информационным системам чаще всего имеется ввиду набор технических средств и программ.</a:t>
            </a: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аппаратная часть компьютера.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множество программ для решения конкретных прикладных задач, дополненных процедурами ведения документации и управления расчетами.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27" y="4491780"/>
            <a:ext cx="2911496" cy="1711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51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6991" y="519675"/>
            <a:ext cx="8628845" cy="12930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Цели и функции Информационных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96225"/>
            <a:ext cx="10820400" cy="47136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имеет цель – производство профессиональной информации, связанной с определенной профессиональной деятельностью.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обеспечивают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сбор, хранение, обработку, поиск, выдачу информации, необходимой в процессе принятия решений задач из любой области. Их задача помочь в анализе проблем и создавать новые продукты.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1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2787348" y="1152938"/>
            <a:ext cx="8980582" cy="50652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 - взаимосвязанная совокупность средств, методов и персонала, используемых для хранения, обработки и выдачи информации в интересах достижения поставленной цели.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Компьютеры, оснащенные специализированными программными средствами, являются технической базой и инструментом для информационных систем. Обязательной компонентой любой информационной системы является персонал, взаимодействующий с компьютерами и телекоммуникациями.</a:t>
            </a:r>
            <a:endParaRPr lang="ru-RU" sz="4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21" y="1775791"/>
            <a:ext cx="2289896" cy="2464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785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Классификация ИС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степени автоматизации информационных процессов в системе управления организацией ИС подразделяются на:</a:t>
            </a:r>
          </a:p>
          <a:p>
            <a:pPr marL="800100" lvl="1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ручные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автоматизированные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автоматические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1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Ручные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6990008" cy="38585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/>
              <a:t>Ручные ИС характеризуются отсутствием современных технических средств переработки информации и выполнением всех операций человеком.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dirty="0"/>
              <a:t>Например, о деятельности менеджера в фирме, где отсутствуют компьютеры, можно говорить, что он работает с ручной ИС.</a:t>
            </a:r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049296" y="2194560"/>
            <a:ext cx="3456904" cy="3034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96" y="2271834"/>
            <a:ext cx="3456904" cy="324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055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750"/>
              </a:spcAft>
              <a:tabLst>
                <a:tab pos="457200" algn="l"/>
              </a:tabLst>
            </a:pPr>
            <a:r>
              <a:rPr lang="ru-RU" b="1" i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i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автоматизации информационных процессов</a:t>
            </a:r>
            <a:br>
              <a:rPr lang="ru-RU" sz="3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456" y="2194559"/>
            <a:ext cx="7443989" cy="40241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100" b="1" i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автоматизированных и автоматических</a:t>
            </a:r>
            <a:r>
              <a:rPr lang="ru-RU" sz="31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информационных системах для хранения, обработки и поиска информации используются компьютеры.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1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Эти системы обладают широкими функциональными возможностями и способны хранить и обрабатывать очень большие массивы информации. Носители информации здесь - запоминающие устройства компьютеров.</a:t>
            </a:r>
            <a:endParaRPr lang="ru-RU" sz="3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894748" y="2333423"/>
            <a:ext cx="3611451" cy="3410553"/>
          </a:xfrm>
        </p:spPr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747" y="2194559"/>
            <a:ext cx="3611451" cy="3410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555</TotalTime>
  <Words>1006</Words>
  <Application>Microsoft Office PowerPoint</Application>
  <PresentationFormat>Широкоэкранный</PresentationFormat>
  <Paragraphs>106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Symbol</vt:lpstr>
      <vt:lpstr>Times New Roman</vt:lpstr>
      <vt:lpstr>Wingdings</vt:lpstr>
      <vt:lpstr>След самолета</vt:lpstr>
      <vt:lpstr>Тема урока: Понятие об информационных системах и автоматизации информационных процессов.    Возможности настольных издательских систем: создание, организация и основные способы преобразования (верстки) текста.</vt:lpstr>
      <vt:lpstr>Система</vt:lpstr>
      <vt:lpstr>Презентация PowerPoint</vt:lpstr>
      <vt:lpstr>Информационная система</vt:lpstr>
      <vt:lpstr>Цели и функции Информационных систем</vt:lpstr>
      <vt:lpstr>Презентация PowerPoint</vt:lpstr>
      <vt:lpstr>Классификация ИС</vt:lpstr>
      <vt:lpstr>Ручные</vt:lpstr>
      <vt:lpstr>Понятие автоматизации информационных процессов </vt:lpstr>
      <vt:lpstr>Автоматизированные информационные системы (АИС) </vt:lpstr>
      <vt:lpstr> Пример структуры АИС учета, планирования и контроля услуг, связанных с социальным обслуживанием населения, осуществлением социальных выплат и предоставлением мер социальной поддержки с использованием социальных карт </vt:lpstr>
      <vt:lpstr>Автоматические информационные системы (АСУ и АСУТП) </vt:lpstr>
      <vt:lpstr>АСУ и АСУТП</vt:lpstr>
      <vt:lpstr>Информационно-справочные системы</vt:lpstr>
      <vt:lpstr>Примеры Информационно-справочных систем</vt:lpstr>
      <vt:lpstr>Управленческие системы</vt:lpstr>
      <vt:lpstr>Управленческие системы</vt:lpstr>
      <vt:lpstr> Складской учет</vt:lpstr>
      <vt:lpstr>Кадровый учет  и расчет заработной платы, Система налогообложения</vt:lpstr>
      <vt:lpstr>Кадровый учет студентов</vt:lpstr>
      <vt:lpstr>информационно-расчетные системы </vt:lpstr>
      <vt:lpstr>Примеры САПР</vt:lpstr>
      <vt:lpstr>Настольные издательские системы</vt:lpstr>
      <vt:lpstr>Настольные издательские системы</vt:lpstr>
      <vt:lpstr>ПО для настольных издательских систем</vt:lpstr>
      <vt:lpstr>Буклеты</vt:lpstr>
      <vt:lpstr>Календари</vt:lpstr>
      <vt:lpstr>Настольные издательские системы</vt:lpstr>
      <vt:lpstr>Презентация PowerPoint</vt:lpstr>
      <vt:lpstr>ПО для настольных издательских систем</vt:lpstr>
      <vt:lpstr>ПО для настольных издательских систем</vt:lpstr>
      <vt:lpstr>ПО для настольных издательских систем</vt:lpstr>
      <vt:lpstr>ПО для настольных издательских систем</vt:lpstr>
      <vt:lpstr>Пройти тест 15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Понятие об информационных системах и автоматизации информационных процессов.    Возможности настольных издательских систем: создание, организация и основные способы преобразования (верстки) текста.</dc:title>
  <dc:creator>Надежда Гусева</dc:creator>
  <cp:lastModifiedBy>Станислав Боголепов</cp:lastModifiedBy>
  <cp:revision>63</cp:revision>
  <dcterms:created xsi:type="dcterms:W3CDTF">2019-02-03T07:47:04Z</dcterms:created>
  <dcterms:modified xsi:type="dcterms:W3CDTF">2021-07-28T17:28:02Z</dcterms:modified>
</cp:coreProperties>
</file>