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2" r:id="rId6"/>
    <p:sldId id="264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9290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595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662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15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4C71EC6-210F-42DE-9C53-41977AD35B3D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2221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708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072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962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407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38913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B4C71EC6-210F-42DE-9C53-41977AD35B3D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20860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912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3588" y="260648"/>
            <a:ext cx="8784976" cy="4031873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Биология</a:t>
            </a:r>
            <a:r>
              <a:rPr lang="ru-RU" sz="8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ru-RU" sz="8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ТЕМА</a:t>
            </a:r>
            <a:r>
              <a:rPr lang="ru-RU" sz="8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:</a:t>
            </a:r>
            <a:endParaRPr lang="ru-RU" sz="88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ru-RU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Учение о клетке</a:t>
            </a:r>
            <a:endParaRPr lang="ru-RU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452320" y="269980"/>
            <a:ext cx="1455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 </a:t>
            </a:r>
            <a:r>
              <a:rPr lang="ru-RU" dirty="0"/>
              <a:t>КУРС ПСК</a:t>
            </a:r>
          </a:p>
        </p:txBody>
      </p:sp>
    </p:spTree>
    <p:extLst>
      <p:ext uri="{BB962C8B-B14F-4D97-AF65-F5344CB8AC3E}">
        <p14:creationId xmlns:p14="http://schemas.microsoft.com/office/powerpoint/2010/main" val="296286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260648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1. Клетка как биологическая система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2767" y="1021087"/>
            <a:ext cx="8280920" cy="158417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200" b="1" u="sng" dirty="0" smtClean="0"/>
              <a:t>Клетка</a:t>
            </a:r>
            <a:r>
              <a:rPr lang="ru-RU" sz="2400" b="1" dirty="0" smtClean="0"/>
              <a:t> – элементарная единица строения и жизнедеятельности всех организмов (кроме вирусов), обладающая всеми свойствами живого.</a:t>
            </a:r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04761"/>
            <a:ext cx="4507979" cy="2704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475656" y="5655168"/>
            <a:ext cx="1683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Клетки крови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607" y="2780928"/>
            <a:ext cx="3516192" cy="23441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12506" y="5269691"/>
            <a:ext cx="1534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Клетки лука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037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3096344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507" y="477106"/>
            <a:ext cx="5004048" cy="3239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933056"/>
            <a:ext cx="3491880" cy="2444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076056" y="3932823"/>
            <a:ext cx="3546098" cy="2669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479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5328592" cy="29536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214279"/>
            <a:ext cx="8379296" cy="3353889"/>
          </a:xfrm>
          <a:prstGeom prst="rect">
            <a:avLst/>
          </a:prstGeom>
        </p:spPr>
      </p:pic>
      <p:sp>
        <p:nvSpPr>
          <p:cNvPr id="4" name="Стрелка вниз 3"/>
          <p:cNvSpPr/>
          <p:nvPr/>
        </p:nvSpPr>
        <p:spPr>
          <a:xfrm>
            <a:off x="7964540" y="2636912"/>
            <a:ext cx="864096" cy="12961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 rot="5400000">
            <a:off x="5425842" y="342549"/>
            <a:ext cx="864096" cy="14196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492173" y="790765"/>
            <a:ext cx="26228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ПРОКАРИОТЫ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12590" y="2172961"/>
            <a:ext cx="24160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ЭУКАРИОТЫ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28686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6947" y="188640"/>
            <a:ext cx="909915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Типы клеточной организации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209282"/>
              </p:ext>
            </p:extLst>
          </p:nvPr>
        </p:nvGraphicFramePr>
        <p:xfrm>
          <a:off x="179513" y="969942"/>
          <a:ext cx="8784975" cy="5331594"/>
        </p:xfrm>
        <a:graphic>
          <a:graphicData uri="http://schemas.openxmlformats.org/drawingml/2006/table">
            <a:tbl>
              <a:tblPr firstRow="1" firstCol="1" bandRow="1"/>
              <a:tblGrid>
                <a:gridCol w="2928325">
                  <a:extLst>
                    <a:ext uri="{9D8B030D-6E8A-4147-A177-3AD203B41FA5}">
                      <a16:colId xmlns:a16="http://schemas.microsoft.com/office/drawing/2014/main" xmlns="" val="797461481"/>
                    </a:ext>
                  </a:extLst>
                </a:gridCol>
                <a:gridCol w="2928325">
                  <a:extLst>
                    <a:ext uri="{9D8B030D-6E8A-4147-A177-3AD203B41FA5}">
                      <a16:colId xmlns:a16="http://schemas.microsoft.com/office/drawing/2014/main" xmlns="" val="3478712945"/>
                    </a:ext>
                  </a:extLst>
                </a:gridCol>
                <a:gridCol w="2928325">
                  <a:extLst>
                    <a:ext uri="{9D8B030D-6E8A-4147-A177-3AD203B41FA5}">
                      <a16:colId xmlns:a16="http://schemas.microsoft.com/office/drawing/2014/main" xmlns="" val="2532235741"/>
                    </a:ext>
                  </a:extLst>
                </a:gridCol>
              </a:tblGrid>
              <a:tr h="5999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Признак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1E96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96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96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96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Прокариотические клетки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1E96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96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96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96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Эукариотические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клетки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1E96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96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96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96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23857316"/>
                  </a:ext>
                </a:extLst>
              </a:tr>
              <a:tr h="6614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Структурно оформленное ядро</a:t>
                      </a:r>
                      <a:endParaRPr lang="ru-RU" sz="17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>
                    <a:lnL w="12700" cap="flat" cmpd="sng" algn="ctr">
                      <a:solidFill>
                        <a:srgbClr val="1E96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96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96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96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Отсутствует</a:t>
                      </a:r>
                      <a:endParaRPr lang="ru-RU" sz="17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>
                    <a:lnL w="12700" cap="flat" cmpd="sng" algn="ctr">
                      <a:solidFill>
                        <a:srgbClr val="1E96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96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96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96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Имеется</a:t>
                      </a:r>
                      <a:endParaRPr lang="ru-RU" sz="17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>
                    <a:lnL w="12700" cap="flat" cmpd="sng" algn="ctr">
                      <a:solidFill>
                        <a:srgbClr val="1E96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96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96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96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18943036"/>
                  </a:ext>
                </a:extLst>
              </a:tr>
              <a:tr h="15020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Генетический материал</a:t>
                      </a:r>
                      <a:endParaRPr lang="ru-RU" sz="17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>
                    <a:lnL w="12700" cap="flat" cmpd="sng" algn="ctr">
                      <a:solidFill>
                        <a:srgbClr val="1E96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96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96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96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Кольцевые не связанные с белками ДНК</a:t>
                      </a:r>
                      <a:endParaRPr lang="ru-RU" sz="17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>
                    <a:lnL w="12700" cap="flat" cmpd="sng" algn="ctr">
                      <a:solidFill>
                        <a:srgbClr val="1E96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96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96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96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Линейные связанные с белками ядерные ДНК и кольцевые не связанные с белками ДНК митохондрий и пластид</a:t>
                      </a:r>
                      <a:endParaRPr lang="ru-RU" sz="17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>
                    <a:lnL w="12700" cap="flat" cmpd="sng" algn="ctr">
                      <a:solidFill>
                        <a:srgbClr val="1E96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96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96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96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13654756"/>
                  </a:ext>
                </a:extLst>
              </a:tr>
              <a:tr h="3911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Мембранные органоиды</a:t>
                      </a:r>
                      <a:endParaRPr lang="ru-RU" sz="17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>
                    <a:lnL w="12700" cap="flat" cmpd="sng" algn="ctr">
                      <a:solidFill>
                        <a:srgbClr val="1E96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96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96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96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Отсутствуют</a:t>
                      </a:r>
                      <a:endParaRPr lang="ru-RU" sz="17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>
                    <a:lnL w="12700" cap="flat" cmpd="sng" algn="ctr">
                      <a:solidFill>
                        <a:srgbClr val="1E96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96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96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96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Имеются</a:t>
                      </a:r>
                      <a:endParaRPr lang="ru-RU" sz="17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>
                    <a:lnL w="12700" cap="flat" cmpd="sng" algn="ctr">
                      <a:solidFill>
                        <a:srgbClr val="1E96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96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96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96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82418495"/>
                  </a:ext>
                </a:extLst>
              </a:tr>
              <a:tr h="12218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Жгутики</a:t>
                      </a:r>
                      <a:endParaRPr lang="ru-RU" sz="17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>
                    <a:lnL w="12700" cap="flat" cmpd="sng" algn="ctr">
                      <a:solidFill>
                        <a:srgbClr val="1E96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96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96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96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ограничены мембраной</a:t>
                      </a:r>
                      <a:endParaRPr lang="ru-RU" sz="17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>
                    <a:lnL w="12700" cap="flat" cmpd="sng" algn="ctr">
                      <a:solidFill>
                        <a:srgbClr val="1E96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96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96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96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Ограничены мембраной, внутри микротрубочки: 1 пара в центре и 9 пар по периферии</a:t>
                      </a:r>
                      <a:endParaRPr lang="ru-RU" sz="17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>
                    <a:lnL w="12700" cap="flat" cmpd="sng" algn="ctr">
                      <a:solidFill>
                        <a:srgbClr val="1E96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96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96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96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29108235"/>
                  </a:ext>
                </a:extLst>
              </a:tr>
              <a:tr h="6614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Основной компонент клеточной стенки</a:t>
                      </a:r>
                      <a:endParaRPr lang="ru-RU" sz="17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>
                    <a:lnL w="12700" cap="flat" cmpd="sng" algn="ctr">
                      <a:solidFill>
                        <a:srgbClr val="1E96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96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96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96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Муреин</a:t>
                      </a:r>
                      <a:endParaRPr lang="ru-RU" sz="17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>
                    <a:lnL w="12700" cap="flat" cmpd="sng" algn="ctr">
                      <a:solidFill>
                        <a:srgbClr val="1E96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96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96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96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 растений — целлюлоза, у грибов — хитин</a:t>
                      </a:r>
                      <a:endParaRPr lang="ru-RU" sz="17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>
                    <a:lnL w="12700" cap="flat" cmpd="sng" algn="ctr">
                      <a:solidFill>
                        <a:srgbClr val="1E96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96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96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96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742130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193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85698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Современные положения </a:t>
            </a:r>
          </a:p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клеточной </a:t>
            </a:r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теории </a:t>
            </a:r>
            <a:endParaRPr lang="ru-RU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556792"/>
            <a:ext cx="871296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/>
              <a:t>1.</a:t>
            </a:r>
            <a:r>
              <a:rPr lang="ru-RU" sz="2200" dirty="0"/>
              <a:t>	Клетка – основная единица строения и развития всех живых организмов, наименьшая единица живого.</a:t>
            </a:r>
          </a:p>
          <a:p>
            <a:pPr algn="just"/>
            <a:r>
              <a:rPr lang="ru-RU" sz="2200" b="1" dirty="0"/>
              <a:t>2.</a:t>
            </a:r>
            <a:r>
              <a:rPr lang="ru-RU" sz="2200" dirty="0"/>
              <a:t>	Клетки всех одноклеточных и многоклеточных организмов сходны </a:t>
            </a:r>
            <a:r>
              <a:rPr lang="ru-RU" sz="2200" dirty="0" smtClean="0"/>
              <a:t>по </a:t>
            </a:r>
            <a:r>
              <a:rPr lang="ru-RU" sz="2200" dirty="0"/>
              <a:t>строению, химическому составу, основным проявлениям жизнедеятельности и обмену веществ.</a:t>
            </a:r>
          </a:p>
          <a:p>
            <a:pPr algn="just"/>
            <a:r>
              <a:rPr lang="ru-RU" sz="2200" b="1" dirty="0"/>
              <a:t>3.</a:t>
            </a:r>
            <a:r>
              <a:rPr lang="ru-RU" sz="2200" dirty="0"/>
              <a:t>	Размножение клеток происходит путем их деления, и каждая новая клетка образуется в результате деления </a:t>
            </a:r>
            <a:r>
              <a:rPr lang="ru-RU" sz="2200" dirty="0" smtClean="0"/>
              <a:t>материнской клетки</a:t>
            </a:r>
            <a:r>
              <a:rPr lang="ru-RU" sz="2200" dirty="0"/>
              <a:t>.</a:t>
            </a:r>
          </a:p>
          <a:p>
            <a:pPr algn="just"/>
            <a:r>
              <a:rPr lang="ru-RU" sz="2200" b="1" dirty="0"/>
              <a:t>4.</a:t>
            </a:r>
            <a:r>
              <a:rPr lang="ru-RU" sz="2200" dirty="0"/>
              <a:t>	В многоклеточных организмах клетки специализированы по выполняемым ими функции. Они объединены в ткани, органы и системы органов.</a:t>
            </a:r>
          </a:p>
          <a:p>
            <a:pPr algn="just"/>
            <a:r>
              <a:rPr lang="ru-RU" sz="2200" b="1" dirty="0"/>
              <a:t>5.	</a:t>
            </a:r>
            <a:r>
              <a:rPr lang="ru-RU" sz="2200" dirty="0"/>
              <a:t>Клетка представляет собой элементарную, открытую живую систему, способную к саморегуляции, самообновлению и воспроизведению.</a:t>
            </a:r>
          </a:p>
        </p:txBody>
      </p:sp>
    </p:spTree>
    <p:extLst>
      <p:ext uri="{BB962C8B-B14F-4D97-AF65-F5344CB8AC3E}">
        <p14:creationId xmlns:p14="http://schemas.microsoft.com/office/powerpoint/2010/main" val="73423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84889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Химические элементы клетки</a:t>
            </a:r>
            <a:endParaRPr lang="ru-RU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96752"/>
            <a:ext cx="87048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/>
              <a:t>1 группа </a:t>
            </a:r>
            <a:r>
              <a:rPr lang="ru-RU" sz="3600" dirty="0"/>
              <a:t>— углерод, водород, кислород, азот (98% от содержимого клетки),</a:t>
            </a:r>
          </a:p>
          <a:p>
            <a:pPr algn="just"/>
            <a:r>
              <a:rPr lang="ru-RU" sz="3600" b="1" dirty="0"/>
              <a:t>2 группа</a:t>
            </a:r>
            <a:r>
              <a:rPr lang="ru-RU" sz="3600" dirty="0"/>
              <a:t> — калий, натрий, кальций, магний, сера, фосфор, хлор, </a:t>
            </a:r>
            <a:r>
              <a:rPr lang="ru-RU" sz="3600" dirty="0" smtClean="0"/>
              <a:t>железо </a:t>
            </a:r>
            <a:r>
              <a:rPr lang="ru-RU" sz="3600" dirty="0"/>
              <a:t>(1,9%),</a:t>
            </a:r>
          </a:p>
          <a:p>
            <a:pPr algn="just"/>
            <a:r>
              <a:rPr lang="ru-RU" sz="3600" b="1" dirty="0"/>
              <a:t>3 группа</a:t>
            </a:r>
            <a:r>
              <a:rPr lang="ru-RU" sz="3600" dirty="0"/>
              <a:t> — цинк, медь, фтор, йод, кобальт, </a:t>
            </a:r>
            <a:r>
              <a:rPr lang="ru-RU" sz="3600" dirty="0" smtClean="0"/>
              <a:t>молибден, хром, марганец, никель, золото, серебро (меньше </a:t>
            </a:r>
            <a:r>
              <a:rPr lang="ru-RU" sz="3600" dirty="0"/>
              <a:t>0,01</a:t>
            </a:r>
            <a:r>
              <a:rPr lang="ru-RU" sz="3600" dirty="0" smtClean="0"/>
              <a:t>%)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77882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913248"/>
              </p:ext>
            </p:extLst>
          </p:nvPr>
        </p:nvGraphicFramePr>
        <p:xfrm>
          <a:off x="323528" y="260648"/>
          <a:ext cx="8568951" cy="6035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56317">
                  <a:extLst>
                    <a:ext uri="{9D8B030D-6E8A-4147-A177-3AD203B41FA5}">
                      <a16:colId xmlns:a16="http://schemas.microsoft.com/office/drawing/2014/main" xmlns="" val="425745689"/>
                    </a:ext>
                  </a:extLst>
                </a:gridCol>
                <a:gridCol w="2856317">
                  <a:extLst>
                    <a:ext uri="{9D8B030D-6E8A-4147-A177-3AD203B41FA5}">
                      <a16:colId xmlns:a16="http://schemas.microsoft.com/office/drawing/2014/main" xmlns="" val="3631443157"/>
                    </a:ext>
                  </a:extLst>
                </a:gridCol>
                <a:gridCol w="2856317">
                  <a:extLst>
                    <a:ext uri="{9D8B030D-6E8A-4147-A177-3AD203B41FA5}">
                      <a16:colId xmlns:a16="http://schemas.microsoft.com/office/drawing/2014/main" xmlns="" val="1531956200"/>
                    </a:ext>
                  </a:extLst>
                </a:gridCol>
              </a:tblGrid>
              <a:tr h="37581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Элементы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Источники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Функции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11135616"/>
                  </a:ext>
                </a:extLst>
              </a:tr>
              <a:tr h="375816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Калий и Натрий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60731815"/>
                  </a:ext>
                </a:extLst>
              </a:tr>
              <a:tr h="375816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Медь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32439583"/>
                  </a:ext>
                </a:extLst>
              </a:tr>
              <a:tr h="375816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Железо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96439521"/>
                  </a:ext>
                </a:extLst>
              </a:tr>
              <a:tr h="375816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Фосфор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12904161"/>
                  </a:ext>
                </a:extLst>
              </a:tr>
              <a:tr h="375816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Кальций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04685972"/>
                  </a:ext>
                </a:extLst>
              </a:tr>
              <a:tr h="375816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Магний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53797515"/>
                  </a:ext>
                </a:extLst>
              </a:tr>
              <a:tr h="375816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Йод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59987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0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772816"/>
            <a:ext cx="7810150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Домашняя занятие: </a:t>
            </a:r>
          </a:p>
          <a:p>
            <a:pPr marL="914400" indent="-914400" algn="ctr">
              <a:buAutoNum type="arabicPeriod"/>
            </a:pPr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Дописать функции</a:t>
            </a:r>
          </a:p>
          <a:p>
            <a:pPr marL="914400" indent="-914400" algn="ctr">
              <a:buAutoNum type="arabicPeriod"/>
            </a:pPr>
            <a:r>
              <a:rPr lang="ru-R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Выучить тему 1 и </a:t>
            </a:r>
          </a:p>
          <a:p>
            <a:pPr algn="ctr"/>
            <a:r>
              <a:rPr lang="ru-R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тему 2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0898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549</TotalTime>
  <Words>211</Words>
  <Application>Microsoft Office PowerPoint</Application>
  <PresentationFormat>Экран (4:3)</PresentationFormat>
  <Paragraphs>54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Савон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Шпион</dc:creator>
  <cp:lastModifiedBy>polin</cp:lastModifiedBy>
  <cp:revision>24</cp:revision>
  <dcterms:created xsi:type="dcterms:W3CDTF">2019-08-27T07:15:37Z</dcterms:created>
  <dcterms:modified xsi:type="dcterms:W3CDTF">2020-11-10T16:54:24Z</dcterms:modified>
</cp:coreProperties>
</file>