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8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62" d="100"/>
          <a:sy n="62" d="100"/>
        </p:scale>
        <p:origin x="84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879E2-DF54-4512-97D0-47B881DD3EA2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47BD-E798-4410-B048-0012F96DCF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231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879E2-DF54-4512-97D0-47B881DD3EA2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47BD-E798-4410-B048-0012F96DCF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119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879E2-DF54-4512-97D0-47B881DD3EA2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47BD-E798-4410-B048-0012F96DCF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104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879E2-DF54-4512-97D0-47B881DD3EA2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47BD-E798-4410-B048-0012F96DCF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706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879E2-DF54-4512-97D0-47B881DD3EA2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47BD-E798-4410-B048-0012F96DCF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381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879E2-DF54-4512-97D0-47B881DD3EA2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47BD-E798-4410-B048-0012F96DCF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812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879E2-DF54-4512-97D0-47B881DD3EA2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47BD-E798-4410-B048-0012F96DCF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285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879E2-DF54-4512-97D0-47B881DD3EA2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47BD-E798-4410-B048-0012F96DCF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832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879E2-DF54-4512-97D0-47B881DD3EA2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47BD-E798-4410-B048-0012F96DCF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068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879E2-DF54-4512-97D0-47B881DD3EA2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47BD-E798-4410-B048-0012F96DCF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694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879E2-DF54-4512-97D0-47B881DD3EA2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47BD-E798-4410-B048-0012F96DCF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575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879E2-DF54-4512-97D0-47B881DD3EA2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447BD-E798-4410-B048-0012F96DCF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187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A%D0%BE%D0%BD%D1%84%D0%B8%D0%B4%D0%B5%D0%BD%D1%86%D0%B8%D0%B0%D0%BB%D1%8C%D0%BD%D0%BE%D1%81%D1%82%D1%8C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ru.wikipedia.org/wiki/%D0%90%D1%83%D1%82%D0%B5%D0%BD%D1%82%D0%B8%D1%84%D0%B8%D0%BA%D0%B0%D1%86%D0%B8%D1%8F" TargetMode="External"/><Relationship Id="rId4" Type="http://schemas.openxmlformats.org/officeDocument/2006/relationships/hyperlink" Target="https://ru.wikipedia.org/wiki/%D0%A6%D0%B5%D0%BB%D0%BE%D1%81%D1%82%D0%BD%D0%BE%D1%81%D1%82%D1%8C_%D0%B8%D0%BD%D1%84%D0%BE%D1%80%D0%BC%D0%B0%D1%86%D0%B8%D0%B8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21733"/>
            <a:ext cx="9144000" cy="3188230"/>
          </a:xfrm>
        </p:spPr>
        <p:txBody>
          <a:bodyPr>
            <a:noAutofit/>
          </a:bodyPr>
          <a:lstStyle/>
          <a:p>
            <a:r>
              <a:rPr lang="ru-RU" sz="40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/>
            </a:r>
            <a:br>
              <a:rPr lang="ru-RU" sz="40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</a:b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849562"/>
          </a:xfrm>
        </p:spPr>
        <p:txBody>
          <a:bodyPr/>
          <a:lstStyle/>
          <a:p>
            <a:r>
              <a:rPr lang="ru-RU" sz="4000" b="1" dirty="0">
                <a:ln w="3175" cmpd="sng">
                  <a:noFill/>
                </a:ln>
                <a:solidFill>
                  <a:srgbClr val="002060"/>
                </a:solidFill>
                <a:latin typeface="Garamond" panose="02020404030301010803"/>
                <a:ea typeface="+mj-ea"/>
                <a:cs typeface="+mj-cs"/>
              </a:rPr>
              <a:t>Безопасность, гигиена, эргономика, ресурсосбережение. Защита информации, антивирусная защита информации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4267" y="610923"/>
            <a:ext cx="5367865" cy="2609850"/>
          </a:xfrm>
          <a:prstGeom prst="ellipse">
            <a:avLst/>
          </a:prstGeom>
          <a:ln w="190500" cap="rnd">
            <a:solidFill>
              <a:srgbClr val="FF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18465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Требования к рабочему месту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67" y="1456266"/>
            <a:ext cx="11497733" cy="5147733"/>
          </a:xfrm>
        </p:spPr>
      </p:pic>
    </p:spTree>
    <p:extLst>
      <p:ext uri="{BB962C8B-B14F-4D97-AF65-F5344CB8AC3E}">
        <p14:creationId xmlns:p14="http://schemas.microsoft.com/office/powerpoint/2010/main" val="2127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Требования к организации занятий</a:t>
            </a:r>
            <a:br>
              <a:rPr lang="ru-RU" b="1" dirty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002060"/>
                </a:solidFill>
              </a:rPr>
              <a:t>Экран монитора — не единственный источник вредных электромагнитных излучений.</a:t>
            </a:r>
          </a:p>
          <a:p>
            <a:r>
              <a:rPr lang="ru-RU" sz="3200" dirty="0">
                <a:solidFill>
                  <a:srgbClr val="002060"/>
                </a:solidFill>
              </a:rPr>
              <a:t>Сильными источниками электромагнитных излучений являются устройства бесперебойного питания. Располагать их следует как можно дальше от посадочных мест пользователей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808" y="5026025"/>
            <a:ext cx="2000250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40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Защита информации, антивирусная защита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Информация, циркулирующая в системах управления и связи, способна вызвать крупномасштабные аварии, военные конфликты, дезорганизацию деятельности научных центров и лабораторий, разорение банков и коммерческих организаций. </a:t>
            </a:r>
            <a:endParaRPr lang="ru-RU" sz="3200" dirty="0" smtClean="0">
              <a:solidFill>
                <a:srgbClr val="002060"/>
              </a:solidFill>
            </a:endParaRPr>
          </a:p>
          <a:p>
            <a:r>
              <a:rPr lang="ru-RU" sz="3200" dirty="0" smtClean="0">
                <a:solidFill>
                  <a:srgbClr val="002060"/>
                </a:solidFill>
              </a:rPr>
              <a:t>Поэтому </a:t>
            </a:r>
            <a:r>
              <a:rPr lang="ru-RU" sz="3200" dirty="0">
                <a:solidFill>
                  <a:srgbClr val="002060"/>
                </a:solidFill>
              </a:rPr>
              <a:t>информацию нужно уметь защищать от искажения, потери, утечки, нелегального использования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00" y="5124432"/>
            <a:ext cx="1860550" cy="15811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9851" y="5124432"/>
            <a:ext cx="1860550" cy="158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93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Примеры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0133" y="1456267"/>
            <a:ext cx="11667067" cy="4720696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В </a:t>
            </a:r>
            <a:r>
              <a:rPr lang="ru-RU" dirty="0">
                <a:solidFill>
                  <a:srgbClr val="002060"/>
                </a:solidFill>
              </a:rPr>
              <a:t>1983 году произошло наводнение в юго-западной части США. Причиной стал компьютер, в который были введены неверные данные о погоде, в результате чего он дал ошибочный сигнал шлюзам, перекрывающим реку Колорадо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В 1971 году на нью-йоркской железной дороге исчезли 352 вагона. Преступник воспользовался информацией вычислительного центра, управляющего работой железной дороги, и изменил адреса назначения вагонов. Нанесённый ущерб составил более миллиона долларов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197" y="5232077"/>
            <a:ext cx="1883827" cy="149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18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0267" y="330200"/>
            <a:ext cx="11446933" cy="160020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</a:rPr>
              <a:t>Конструкторы и разработчики аппаратного и программного </a:t>
            </a:r>
            <a:r>
              <a:rPr lang="ru-RU" sz="4000" b="1" dirty="0" smtClean="0">
                <a:solidFill>
                  <a:srgbClr val="002060"/>
                </a:solidFill>
              </a:rPr>
              <a:t>обеспечения обеспечивают </a:t>
            </a:r>
            <a:r>
              <a:rPr lang="ru-RU" sz="4000" b="1" dirty="0">
                <a:solidFill>
                  <a:srgbClr val="002060"/>
                </a:solidFill>
              </a:rPr>
              <a:t>защиту </a:t>
            </a:r>
            <a:r>
              <a:rPr lang="ru-RU" sz="4000" b="1" dirty="0" smtClean="0">
                <a:solidFill>
                  <a:srgbClr val="002060"/>
                </a:solidFill>
              </a:rPr>
              <a:t>информации от</a:t>
            </a:r>
            <a:r>
              <a:rPr lang="ru-RU" dirty="0" smtClean="0"/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2252133"/>
            <a:ext cx="11582400" cy="3924830"/>
          </a:xfrm>
        </p:spPr>
        <p:txBody>
          <a:bodyPr/>
          <a:lstStyle/>
          <a:p>
            <a:r>
              <a:rPr lang="ru-RU" sz="3200" dirty="0">
                <a:solidFill>
                  <a:srgbClr val="002060"/>
                </a:solidFill>
              </a:rPr>
              <a:t>от сбоев оборудования;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от </a:t>
            </a:r>
            <a:r>
              <a:rPr lang="ru-RU" sz="3200" dirty="0">
                <a:solidFill>
                  <a:srgbClr val="002060"/>
                </a:solidFill>
              </a:rPr>
              <a:t>случайной потери или искажения информации, хранящейся в компьютере;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от </a:t>
            </a:r>
            <a:r>
              <a:rPr lang="ru-RU" sz="3200" dirty="0">
                <a:solidFill>
                  <a:srgbClr val="002060"/>
                </a:solidFill>
              </a:rPr>
              <a:t>преднамеренного искажения, производимого, например, компьютерными вирусами;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от </a:t>
            </a:r>
            <a:r>
              <a:rPr lang="ru-RU" sz="3200" dirty="0">
                <a:solidFill>
                  <a:srgbClr val="002060"/>
                </a:solidFill>
              </a:rPr>
              <a:t>несанкционированного (нелегального) доступа к информации (её использования, изменения, распространения).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280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Защита от случайной потери или искажения информации, хранящейся в компьютере, сводится к следующим методам:</a:t>
            </a:r>
            <a:br>
              <a:rPr lang="ru-RU" sz="3600" b="1" dirty="0">
                <a:solidFill>
                  <a:srgbClr val="002060"/>
                </a:solidFill>
              </a:rPr>
            </a:b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7867" y="1825625"/>
            <a:ext cx="11633200" cy="4609042"/>
          </a:xfrm>
        </p:spPr>
        <p:txBody>
          <a:bodyPr>
            <a:normAutofit fontScale="92500"/>
          </a:bodyPr>
          <a:lstStyle/>
          <a:p>
            <a:r>
              <a:rPr lang="ru-RU" dirty="0">
                <a:solidFill>
                  <a:srgbClr val="002060"/>
                </a:solidFill>
              </a:rPr>
              <a:t>автоматическому запросу на подтверждение команды, приводящей к изменению содержимого какого-либо </a:t>
            </a:r>
            <a:r>
              <a:rPr lang="ru-RU" dirty="0" smtClean="0">
                <a:solidFill>
                  <a:srgbClr val="002060"/>
                </a:solidFill>
              </a:rPr>
              <a:t>файла.</a:t>
            </a:r>
            <a:r>
              <a:rPr lang="ru-RU" dirty="0">
                <a:solidFill>
                  <a:srgbClr val="002060"/>
                </a:solidFill>
              </a:rPr>
              <a:t> Если вы хотите удалить файл или разместить новый файл под именем уже существующего, на экране дисплея появится диалоговое окно с требованием подтверждения команды либо её отмены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</a:p>
          <a:p>
            <a:r>
              <a:rPr lang="ru-RU" dirty="0">
                <a:solidFill>
                  <a:srgbClr val="002060"/>
                </a:solidFill>
              </a:rPr>
              <a:t>установке специальных атрибутов </a:t>
            </a:r>
            <a:r>
              <a:rPr lang="ru-RU" dirty="0" smtClean="0">
                <a:solidFill>
                  <a:srgbClr val="002060"/>
                </a:solidFill>
              </a:rPr>
              <a:t>документов. </a:t>
            </a:r>
            <a:r>
              <a:rPr lang="ru-RU" dirty="0">
                <a:solidFill>
                  <a:srgbClr val="002060"/>
                </a:solidFill>
              </a:rPr>
              <a:t>Например, многие программы-редакторы позволяют сделать документ доступным только для чтения или скрыть файл, сделав недоступным его имя в программах работы с файлами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</a:p>
          <a:p>
            <a:r>
              <a:rPr lang="ru-RU" dirty="0">
                <a:solidFill>
                  <a:srgbClr val="002060"/>
                </a:solidFill>
              </a:rPr>
              <a:t>возможности отменить последние действия. Если вы редактируете документ, то можете пользоваться функцией отмены последнего действия или группы действий, имеющейся во всех современных редакторах.</a:t>
            </a:r>
          </a:p>
        </p:txBody>
      </p:sp>
    </p:spTree>
    <p:extLst>
      <p:ext uri="{BB962C8B-B14F-4D97-AF65-F5344CB8AC3E}">
        <p14:creationId xmlns:p14="http://schemas.microsoft.com/office/powerpoint/2010/main" val="359650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Вирусы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362199"/>
            <a:ext cx="10515600" cy="4292601"/>
          </a:xfrm>
        </p:spPr>
        <p:txBody>
          <a:bodyPr>
            <a:normAutofit lnSpcReduction="10000"/>
          </a:bodyPr>
          <a:lstStyle/>
          <a:p>
            <a:endParaRPr lang="ru-RU" sz="3200" dirty="0" smtClean="0">
              <a:solidFill>
                <a:srgbClr val="002060"/>
              </a:solidFill>
            </a:endParaRPr>
          </a:p>
          <a:p>
            <a:r>
              <a:rPr lang="ru-RU" sz="3200" dirty="0" smtClean="0">
                <a:solidFill>
                  <a:srgbClr val="002060"/>
                </a:solidFill>
              </a:rPr>
              <a:t>Компьютерный </a:t>
            </a:r>
            <a:r>
              <a:rPr lang="ru-RU" sz="3200" dirty="0">
                <a:solidFill>
                  <a:srgbClr val="002060"/>
                </a:solidFill>
              </a:rPr>
              <a:t>вирус представляет собой специально написанный небольшой по размерам фрагмент программы, который может присоединяться к другим программам (файлам) в компьютерной системе. </a:t>
            </a:r>
            <a:endParaRPr lang="ru-RU" sz="3200" dirty="0" smtClean="0">
              <a:solidFill>
                <a:srgbClr val="002060"/>
              </a:solidFill>
            </a:endParaRPr>
          </a:p>
          <a:p>
            <a:r>
              <a:rPr lang="ru-RU" sz="3200" dirty="0">
                <a:solidFill>
                  <a:srgbClr val="002060"/>
                </a:solidFill>
              </a:rPr>
              <a:t>Во время выполнения вирус может производить намеренную порчу, которая сейчас же становится заметной, или просто искать другие программы, к которым он может присоединить свои копии.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65125"/>
            <a:ext cx="2578100" cy="183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81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Для защиты от вирусов можно использовать:</a:t>
            </a:r>
            <a:br>
              <a:rPr lang="ru-RU" b="1" dirty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70000"/>
            <a:ext cx="10515600" cy="5364162"/>
          </a:xfrm>
        </p:spPr>
        <p:txBody>
          <a:bodyPr/>
          <a:lstStyle/>
          <a:p>
            <a:r>
              <a:rPr lang="ru-RU" sz="3200" dirty="0">
                <a:solidFill>
                  <a:srgbClr val="002060"/>
                </a:solidFill>
              </a:rPr>
              <a:t>общие методы защиты информации, которые полезны также как страховка от физической порчи дисков, неправильно работающих программ или ошибочных действий пользователя;</a:t>
            </a:r>
          </a:p>
          <a:p>
            <a:r>
              <a:rPr lang="ru-RU" sz="3200" dirty="0">
                <a:solidFill>
                  <a:srgbClr val="002060"/>
                </a:solidFill>
              </a:rPr>
              <a:t>профилактические меры, позволяющие уменьшить вероятность заражения вирусом;</a:t>
            </a:r>
          </a:p>
          <a:p>
            <a:r>
              <a:rPr lang="ru-RU" sz="3200" dirty="0">
                <a:solidFill>
                  <a:srgbClr val="002060"/>
                </a:solidFill>
              </a:rPr>
              <a:t>специализированные антивирусные программы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737" y="4795837"/>
            <a:ext cx="1457325" cy="18383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267" y="4795837"/>
            <a:ext cx="1537708" cy="17033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6180" y="4795837"/>
            <a:ext cx="1788320" cy="178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92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987675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1000"/>
              </a:spcBef>
            </a:pPr>
            <a:r>
              <a:rPr lang="ru-RU" b="1" dirty="0" smtClean="0">
                <a:solidFill>
                  <a:srgbClr val="002060"/>
                </a:solidFill>
              </a:rPr>
              <a:t>Криптология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sz="3600" b="1" dirty="0">
                <a:solidFill>
                  <a:srgbClr val="7030A0"/>
                </a:solidFill>
                <a:latin typeface="Calibri" panose="020F0502020204030204"/>
                <a:ea typeface="+mn-ea"/>
                <a:cs typeface="+mn-cs"/>
              </a:rPr>
              <a:t>разделяется на два </a:t>
            </a:r>
            <a:r>
              <a:rPr lang="ru-RU" sz="3600" b="1" dirty="0" smtClean="0">
                <a:solidFill>
                  <a:srgbClr val="7030A0"/>
                </a:solidFill>
                <a:latin typeface="Calibri" panose="020F0502020204030204"/>
                <a:ea typeface="+mn-ea"/>
                <a:cs typeface="+mn-cs"/>
              </a:rPr>
              <a:t>направления:</a:t>
            </a:r>
            <a:br>
              <a:rPr lang="ru-RU" sz="3600" b="1" dirty="0" smtClean="0">
                <a:solidFill>
                  <a:srgbClr val="7030A0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sz="3600" b="1" dirty="0" smtClean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ru-RU" sz="3600" b="1" dirty="0">
                <a:solidFill>
                  <a:srgbClr val="00B0F0"/>
                </a:solidFill>
                <a:latin typeface="Calibri" panose="020F0502020204030204"/>
                <a:ea typeface="+mn-ea"/>
                <a:cs typeface="+mn-cs"/>
              </a:rPr>
              <a:t>криптографию и </a:t>
            </a:r>
            <a:r>
              <a:rPr lang="ru-RU" sz="3600" b="1" dirty="0" err="1">
                <a:solidFill>
                  <a:srgbClr val="00B0F0"/>
                </a:solidFill>
                <a:latin typeface="Calibri" panose="020F0502020204030204"/>
                <a:ea typeface="+mn-ea"/>
                <a:cs typeface="+mn-cs"/>
              </a:rPr>
              <a:t>криптоанализ</a:t>
            </a:r>
            <a:r>
              <a:rPr lang="ru-RU" sz="3600" b="1" dirty="0">
                <a:solidFill>
                  <a:srgbClr val="00B0F0"/>
                </a:solidFill>
                <a:latin typeface="Calibri" panose="020F0502020204030204"/>
                <a:ea typeface="+mn-ea"/>
                <a:cs typeface="+mn-cs"/>
              </a:rPr>
              <a:t>. </a:t>
            </a:r>
            <a:r>
              <a:rPr lang="ru-RU" sz="3600" dirty="0">
                <a:solidFill>
                  <a:srgbClr val="00B0F0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ru-RU" sz="3600" dirty="0">
                <a:solidFill>
                  <a:srgbClr val="00B0F0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sz="28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ru-RU" sz="28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sz="3200" b="1" dirty="0" smtClean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Цели </a:t>
            </a:r>
            <a:r>
              <a:rPr lang="ru-RU" sz="3200" b="1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этих направлений прямо противоположны. </a:t>
            </a:r>
            <a:r>
              <a:rPr lang="ru-RU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ru-RU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8667" y="2658533"/>
            <a:ext cx="11599333" cy="3826934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>
                <a:solidFill>
                  <a:srgbClr val="00B0F0"/>
                </a:solidFill>
              </a:rPr>
              <a:t>Криптография </a:t>
            </a:r>
            <a:r>
              <a:rPr lang="ru-RU" dirty="0"/>
              <a:t>занимается поиском и исследованием методов шифрования информации. Она даёт возможность преобразовывать информацию таким образом, что её прочтение (восстановление) возможно только при знании ключа. </a:t>
            </a:r>
            <a:endParaRPr lang="ru-RU" dirty="0" smtClean="0"/>
          </a:p>
          <a:p>
            <a:r>
              <a:rPr lang="ru-RU" dirty="0" smtClean="0"/>
              <a:t>Сфера </a:t>
            </a:r>
            <a:r>
              <a:rPr lang="ru-RU" dirty="0"/>
              <a:t>интересов </a:t>
            </a:r>
            <a:r>
              <a:rPr lang="ru-RU" b="1" dirty="0" err="1">
                <a:solidFill>
                  <a:srgbClr val="00B0F0"/>
                </a:solidFill>
              </a:rPr>
              <a:t>криптоанализа</a:t>
            </a:r>
            <a:r>
              <a:rPr lang="ru-RU" dirty="0"/>
              <a:t> — исследование возможностей расшифровки информации без знания ключей.</a:t>
            </a:r>
          </a:p>
        </p:txBody>
      </p:sp>
    </p:spTree>
    <p:extLst>
      <p:ext uri="{BB962C8B-B14F-4D97-AF65-F5344CB8AC3E}">
        <p14:creationId xmlns:p14="http://schemas.microsoft.com/office/powerpoint/2010/main" val="171411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Криптография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62512"/>
            <a:ext cx="3344333" cy="3877564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453467" y="1825625"/>
            <a:ext cx="6900333" cy="4351338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Криптогра́фия</a:t>
            </a:r>
            <a:r>
              <a:rPr lang="ru-RU" dirty="0"/>
              <a:t> — наука о методах </a:t>
            </a:r>
            <a:r>
              <a:rPr lang="ru-RU" dirty="0" smtClean="0"/>
              <a:t>обеспечения:</a:t>
            </a:r>
          </a:p>
          <a:p>
            <a:r>
              <a:rPr lang="ru-RU" u="sng" dirty="0" smtClean="0">
                <a:hlinkClick r:id="rId3"/>
              </a:rPr>
              <a:t>конфиденциальности</a:t>
            </a:r>
            <a:r>
              <a:rPr lang="ru-RU" dirty="0"/>
              <a:t> (невозможности прочтения информации </a:t>
            </a:r>
            <a:r>
              <a:rPr lang="ru-RU" dirty="0" smtClean="0"/>
              <a:t>посторонним)</a:t>
            </a:r>
          </a:p>
          <a:p>
            <a:r>
              <a:rPr lang="ru-RU" dirty="0" smtClean="0">
                <a:hlinkClick r:id="rId4" tooltip="Целостность информации"/>
              </a:rPr>
              <a:t>целостности </a:t>
            </a:r>
            <a:r>
              <a:rPr lang="ru-RU" dirty="0">
                <a:hlinkClick r:id="rId4" tooltip="Целостность информации"/>
              </a:rPr>
              <a:t>данных</a:t>
            </a:r>
            <a:r>
              <a:rPr lang="ru-RU" dirty="0"/>
              <a:t> (невозможности незаметного изменения информации</a:t>
            </a:r>
            <a:r>
              <a:rPr lang="ru-RU" dirty="0" smtClean="0"/>
              <a:t>)</a:t>
            </a:r>
          </a:p>
          <a:p>
            <a:r>
              <a:rPr lang="ru-RU" dirty="0" smtClean="0"/>
              <a:t> </a:t>
            </a:r>
            <a:r>
              <a:rPr lang="ru-RU" dirty="0" smtClean="0">
                <a:hlinkClick r:id="rId5" tooltip="Аутентификация"/>
              </a:rPr>
              <a:t>аутентификации</a:t>
            </a:r>
            <a:r>
              <a:rPr lang="ru-RU" dirty="0"/>
              <a:t> (проверки подлинности авторства или иных свойств объекта), а также невозможности отказа от </a:t>
            </a:r>
            <a:r>
              <a:rPr lang="ru-RU" dirty="0" smtClean="0"/>
              <a:t>авторства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295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43466"/>
            <a:ext cx="10515600" cy="169333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Эргономика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0933" y="2133600"/>
            <a:ext cx="11683999" cy="42544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 smtClean="0">
                <a:solidFill>
                  <a:srgbClr val="002060"/>
                </a:solidFill>
              </a:rPr>
              <a:t>Это наука </a:t>
            </a:r>
            <a:r>
              <a:rPr lang="ru-RU" dirty="0">
                <a:solidFill>
                  <a:srgbClr val="002060"/>
                </a:solidFill>
              </a:rPr>
              <a:t>о том, как люди с их различными физическими данными и особенностями жизнедеятельности взаимодействуют с оборудованием и машинами, которыми они пользуются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b="1" dirty="0" err="1">
                <a:solidFill>
                  <a:srgbClr val="002060"/>
                </a:solidFill>
              </a:rPr>
              <a:t>Эргоно́мика</a:t>
            </a:r>
            <a:r>
              <a:rPr lang="ru-RU" dirty="0">
                <a:solidFill>
                  <a:srgbClr val="002060"/>
                </a:solidFill>
              </a:rPr>
              <a:t>, в традиционном понимании — </a:t>
            </a:r>
            <a:r>
              <a:rPr lang="ru-RU" b="1" dirty="0">
                <a:solidFill>
                  <a:srgbClr val="002060"/>
                </a:solidFill>
              </a:rPr>
              <a:t>наука</a:t>
            </a:r>
            <a:r>
              <a:rPr lang="ru-RU" dirty="0">
                <a:solidFill>
                  <a:srgbClr val="002060"/>
                </a:solidFill>
              </a:rPr>
              <a:t> о приспособлении должностных обязанностей, рабочих мест, предметов и объектов труда, а также компьютерных программ для наиболее безопасного и эффективного труда работника, исходя из физических и психических особенностей человеческого организма.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466" y="914400"/>
            <a:ext cx="1519765" cy="1622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80627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Криптографические системы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Первые криптографические системы встречаются уже в начале нашей эры. </a:t>
            </a:r>
            <a:endParaRPr lang="ru-RU" dirty="0" smtClean="0"/>
          </a:p>
          <a:p>
            <a:r>
              <a:rPr lang="ru-RU" dirty="0" smtClean="0"/>
              <a:t>Так</a:t>
            </a:r>
            <a:r>
              <a:rPr lang="ru-RU" dirty="0"/>
              <a:t>, Цезарь в своей переписке уже использовал шифр, получивший его имя. Бурное развитие криптографические системы получили в годы первой и второй мировых войн. Появление вычислительной техники ускорило разработку и совершенствование криптографических методов.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070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169333"/>
            <a:ext cx="11870267" cy="657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50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Основные направления использования </a:t>
            </a:r>
            <a:r>
              <a:rPr lang="ru-RU" b="1" dirty="0" smtClean="0">
                <a:solidFill>
                  <a:srgbClr val="002060"/>
                </a:solidFill>
              </a:rPr>
              <a:t>криптографических </a:t>
            </a:r>
            <a:r>
              <a:rPr lang="ru-RU" b="1" dirty="0">
                <a:solidFill>
                  <a:srgbClr val="002060"/>
                </a:solidFill>
              </a:rPr>
              <a:t>методов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65867"/>
            <a:ext cx="10515600" cy="4111096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передача конфиденциальной информации по каналам связи (например, по электронной почте), 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r>
              <a:rPr lang="ru-RU" sz="3600" b="1" dirty="0" smtClean="0">
                <a:solidFill>
                  <a:srgbClr val="002060"/>
                </a:solidFill>
              </a:rPr>
              <a:t>установление </a:t>
            </a:r>
            <a:r>
              <a:rPr lang="ru-RU" sz="3600" b="1" dirty="0">
                <a:solidFill>
                  <a:srgbClr val="002060"/>
                </a:solidFill>
              </a:rPr>
              <a:t>подлинности передаваемых сообщений, 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r>
              <a:rPr lang="ru-RU" sz="3600" b="1" dirty="0" smtClean="0">
                <a:solidFill>
                  <a:srgbClr val="002060"/>
                </a:solidFill>
              </a:rPr>
              <a:t>хранение </a:t>
            </a:r>
            <a:r>
              <a:rPr lang="ru-RU" sz="3600" b="1" dirty="0">
                <a:solidFill>
                  <a:srgbClr val="002060"/>
                </a:solidFill>
              </a:rPr>
              <a:t>информации (документов, баз данных) на носителях в зашифрованном виде</a:t>
            </a:r>
          </a:p>
        </p:txBody>
      </p:sp>
    </p:spTree>
    <p:extLst>
      <p:ext uri="{BB962C8B-B14F-4D97-AF65-F5344CB8AC3E}">
        <p14:creationId xmlns:p14="http://schemas.microsoft.com/office/powerpoint/2010/main" val="122432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95000" cy="1325563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Программные средства от вскрытия паролей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3201" y="1405467"/>
            <a:ext cx="11700932" cy="53340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Существуют программные средства от «вскрытия» паролей. Чтобы противостоять попыткам угадать пароль, операционные системы могут быть спроектированы таким образом, чтобы отслеживать случаи, когда кто-то многократно употребляет неподходящие пароли (первый признак подбора чужого пароля).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Кроме </a:t>
            </a:r>
            <a:r>
              <a:rPr lang="ru-RU" dirty="0">
                <a:solidFill>
                  <a:srgbClr val="002060"/>
                </a:solidFill>
              </a:rPr>
              <a:t>того, операционная система может сообщать каждому пользователю в начале его Сеанса, когда в последний раз использовалась его учётная запись. Этот метод позволяет пользователю обнаружить случаи, когда кто-то работал в системе под его именем.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Более </a:t>
            </a:r>
            <a:r>
              <a:rPr lang="ru-RU" dirty="0">
                <a:solidFill>
                  <a:srgbClr val="002060"/>
                </a:solidFill>
              </a:rPr>
              <a:t>сложная защита (называемая ловушкой) — это создание у взломщика иллюзии успешного доступа к информации на время, пока идет анализ, откуда появился этот взломщик.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751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Нелегальное копирование данных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Для предотвращения нелегального копирования файлов используются специальные программно-аппаратные </a:t>
            </a:r>
            <a:r>
              <a:rPr lang="ru-RU" dirty="0" smtClean="0">
                <a:solidFill>
                  <a:srgbClr val="002060"/>
                </a:solidFill>
              </a:rPr>
              <a:t>средства: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«электронные </a:t>
            </a:r>
            <a:r>
              <a:rPr lang="ru-RU" dirty="0">
                <a:solidFill>
                  <a:srgbClr val="002060"/>
                </a:solidFill>
              </a:rPr>
              <a:t>замки», позволяющие сделать с дискеты не более установленного числа копий, или дающие возможность работать с программой только при условии, что к специальному разъёму системного блока подключено устройство (обычно микросхема), поставляемое вместе с легальными копиями программ.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Существуют </a:t>
            </a:r>
            <a:r>
              <a:rPr lang="ru-RU" dirty="0">
                <a:solidFill>
                  <a:srgbClr val="002060"/>
                </a:solidFill>
              </a:rPr>
              <a:t>и другие методы защиты, в частности, административные и правоохранительные.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923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914400" y="1825625"/>
            <a:ext cx="96012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 smtClean="0">
                <a:solidFill>
                  <a:srgbClr val="FF0000"/>
                </a:solidFill>
              </a:rPr>
              <a:t>Пройди тест</a:t>
            </a:r>
          </a:p>
          <a:p>
            <a:pPr marL="0" indent="0" algn="ctr">
              <a:buNone/>
            </a:pPr>
            <a:endParaRPr lang="ru-RU" sz="54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1275042"/>
              </p:ext>
            </p:extLst>
          </p:nvPr>
        </p:nvGraphicFramePr>
        <p:xfrm>
          <a:off x="1511300" y="3114674"/>
          <a:ext cx="8775700" cy="164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Объект упаковщика для оболочки" showAsIcon="1" r:id="rId3" imgW="3724920" imgH="685440" progId="Package">
                  <p:embed/>
                </p:oleObj>
              </mc:Choice>
              <mc:Fallback>
                <p:oleObj name="Объект упаковщика для оболочки" showAsIcon="1" r:id="rId3" imgW="3724920" imgH="6854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11300" y="3114674"/>
                        <a:ext cx="8775700" cy="164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>
            <a:off x="7298267" y="5455046"/>
            <a:ext cx="410633" cy="1058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38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Цель эргономики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Цель эргономики состоит в том, чтобы обеспечить комфорт, эффективность и безопасность при пользовании компьютерами уже на этапе разработки клавиатур, компьютерных плат, рабочей мебели и др. для устранения физического дискомфорта и проблем со здоровьем на рабочем месте.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В </a:t>
            </a:r>
            <a:r>
              <a:rPr lang="ru-RU" dirty="0">
                <a:solidFill>
                  <a:srgbClr val="002060"/>
                </a:solidFill>
              </a:rPr>
              <a:t>связи с тем, что всё больше людей проводят много времени перед компьютерными мониторами, ученые многих областей, включая анатомию, психологию и охрану окружающей среды, вовлекаются в изучение правильных, с точки зрения эргономики, условий работы.</a:t>
            </a:r>
          </a:p>
        </p:txBody>
      </p:sp>
    </p:spTree>
    <p:extLst>
      <p:ext uri="{BB962C8B-B14F-4D97-AF65-F5344CB8AC3E}">
        <p14:creationId xmlns:p14="http://schemas.microsoft.com/office/powerpoint/2010/main" val="360858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86273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эргономические заболевания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провоцируют быстрорастущий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вид профессиональных болезней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7867" y="1896533"/>
            <a:ext cx="11683999" cy="47244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Если в организации рабочего места оператора ПК допускается несоответствие параметров мебели антропометрическим характеристикам человека, то это вызывает необходимость поддержания вынужденной рабочей позы и может привести к нарушениям в костно-мышечной и периферической нервной системе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dirty="0">
                <a:solidFill>
                  <a:srgbClr val="002060"/>
                </a:solidFill>
              </a:rPr>
              <a:t>Длительный дискомфорт в условиях недостаточной физической активности может вызывать развитие общего утомления, снижения работоспособности, боли в области шеи, спины, поясницы. У операторов часто диагностируются заболевания опорно-двигательного аппарата и периферической нервной системы: невриты, радикулиты, остеохондроз и др. 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86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45800" cy="205634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Главной частью профилактических мероприятий в эргономике является правильная посадка. </a:t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981200"/>
            <a:ext cx="11015133" cy="4195763"/>
          </a:xfrm>
        </p:spPr>
        <p:txBody>
          <a:bodyPr>
            <a:normAutofit/>
          </a:bodyPr>
          <a:lstStyle/>
          <a:p>
            <a:endParaRPr lang="ru-RU" b="1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Негативные последствия работы за монитором возникают из-за того, что: </a:t>
            </a:r>
          </a:p>
          <a:p>
            <a:pPr marL="457200" lvl="1" indent="0">
              <a:buNone/>
            </a:pPr>
            <a:r>
              <a:rPr lang="ru-RU" sz="2800" dirty="0">
                <a:solidFill>
                  <a:srgbClr val="002060"/>
                </a:solidFill>
              </a:rPr>
              <a:t>а) наш глаз предназначен для восприятия отражённого света, а не излучаемого, как в случае с монитором (телевизором), </a:t>
            </a:r>
          </a:p>
          <a:p>
            <a:pPr marL="457200" lvl="1" indent="0">
              <a:buNone/>
            </a:pPr>
            <a:r>
              <a:rPr lang="ru-RU" sz="2800" dirty="0">
                <a:solidFill>
                  <a:srgbClr val="002060"/>
                </a:solidFill>
              </a:rPr>
              <a:t>б) пользователю приходится вглядываться в линии и буквы на экране, что приводит к повышенному напряжению глазных мышц. </a:t>
            </a:r>
          </a:p>
        </p:txBody>
      </p:sp>
    </p:spTree>
    <p:extLst>
      <p:ext uri="{BB962C8B-B14F-4D97-AF65-F5344CB8AC3E}">
        <p14:creationId xmlns:p14="http://schemas.microsoft.com/office/powerpoint/2010/main" val="241859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Правильное размещение монитора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Для нормальной работы нужно поместить монитор так, чтобы глаза пользователя располагались на расстоянии, равном полутора диагоналям видимой части монитора: </a:t>
            </a:r>
          </a:p>
          <a:p>
            <a:r>
              <a:rPr lang="ru-RU" dirty="0">
                <a:solidFill>
                  <a:srgbClr val="002060"/>
                </a:solidFill>
              </a:rPr>
              <a:t>- не менее 50-60 см для 15" монитора; </a:t>
            </a:r>
          </a:p>
          <a:p>
            <a:r>
              <a:rPr lang="ru-RU" dirty="0">
                <a:solidFill>
                  <a:srgbClr val="002060"/>
                </a:solidFill>
              </a:rPr>
              <a:t>- не менее 60-70 см для 17" монитора; </a:t>
            </a:r>
          </a:p>
          <a:p>
            <a:r>
              <a:rPr lang="ru-RU" dirty="0">
                <a:solidFill>
                  <a:srgbClr val="002060"/>
                </a:solidFill>
              </a:rPr>
              <a:t>- не менее 70-80 см для 19" монитора; </a:t>
            </a:r>
          </a:p>
          <a:p>
            <a:r>
              <a:rPr lang="ru-RU" dirty="0">
                <a:solidFill>
                  <a:srgbClr val="002060"/>
                </a:solidFill>
              </a:rPr>
              <a:t>- не менее 80-100 см для 21" монитора.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747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154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Работа с монитором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03867"/>
            <a:ext cx="10515600" cy="4873096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Усталость от работы с монитором тем меньше, чем ниже яркость экрана и чем крупнее объекты на экране. </a:t>
            </a:r>
            <a:endParaRPr lang="ru-RU" sz="3200" dirty="0" smtClean="0">
              <a:solidFill>
                <a:srgbClr val="002060"/>
              </a:solidFill>
            </a:endParaRPr>
          </a:p>
          <a:p>
            <a:r>
              <a:rPr lang="ru-RU" sz="3200" dirty="0" smtClean="0">
                <a:solidFill>
                  <a:srgbClr val="002060"/>
                </a:solidFill>
              </a:rPr>
              <a:t>Установите </a:t>
            </a:r>
            <a:r>
              <a:rPr lang="ru-RU" sz="3200" dirty="0">
                <a:solidFill>
                  <a:srgbClr val="002060"/>
                </a:solidFill>
              </a:rPr>
              <a:t>минимальную яркость, при которой можно без напряжения различать символы на экране. Учтите, что лучше увеличить шрифт или изображение, чем пододвинуться поближе к экрану или увеличить яркость</a:t>
            </a:r>
            <a:r>
              <a:rPr lang="ru-RU" sz="32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>
                <a:solidFill>
                  <a:srgbClr val="002060"/>
                </a:solidFill>
              </a:rPr>
              <a:t>Современные операционные системы имеют для этого специальные средства. Шрифты на экране можно масштабировать, задавать минимальные размеры элементов рисунков и прочее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269" y="203174"/>
            <a:ext cx="1711031" cy="110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7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Система гигиенических требований</a:t>
            </a:r>
            <a:br>
              <a:rPr lang="ru-RU" b="1" dirty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0933" y="1151467"/>
            <a:ext cx="11599333" cy="5486400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Длительная работа с компьютером может приводить к расстройствам состояния здоровья.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Кратковременная </a:t>
            </a:r>
            <a:r>
              <a:rPr lang="ru-RU" dirty="0">
                <a:solidFill>
                  <a:srgbClr val="002060"/>
                </a:solidFill>
              </a:rPr>
              <a:t>работа с компьютером, установленным с грубыми нарушениям гигиенических норм и правил, приводит к повышенному утомлению.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Вредное </a:t>
            </a:r>
            <a:r>
              <a:rPr lang="ru-RU" dirty="0">
                <a:solidFill>
                  <a:srgbClr val="002060"/>
                </a:solidFill>
              </a:rPr>
              <a:t>воздействие компьютерной системы на организм человека является комплексным.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Параметры </a:t>
            </a:r>
            <a:r>
              <a:rPr lang="ru-RU" dirty="0">
                <a:solidFill>
                  <a:srgbClr val="002060"/>
                </a:solidFill>
              </a:rPr>
              <a:t>монитора оказывают влияние на органы зрения. Оборудование рабочего места влияет на органы опорно-двигательной системы. Характер расположения оборудования в компьютерном классе и режим его использования влияет как на общее психофизиологическое состояние организма, так и им органы зрения</a:t>
            </a:r>
          </a:p>
        </p:txBody>
      </p:sp>
    </p:spTree>
    <p:extLst>
      <p:ext uri="{BB962C8B-B14F-4D97-AF65-F5344CB8AC3E}">
        <p14:creationId xmlns:p14="http://schemas.microsoft.com/office/powerpoint/2010/main" val="335165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Требования к видеосистеме</a:t>
            </a:r>
            <a:br>
              <a:rPr lang="ru-RU" b="1" dirty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36133"/>
            <a:ext cx="10515600" cy="5232400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>
                <a:solidFill>
                  <a:srgbClr val="002060"/>
                </a:solidFill>
              </a:rPr>
              <a:t>В прошлом монитор рассматривали </a:t>
            </a:r>
            <a:r>
              <a:rPr lang="ru-RU" sz="3200" dirty="0" smtClean="0">
                <a:solidFill>
                  <a:srgbClr val="002060"/>
                </a:solidFill>
              </a:rPr>
              <a:t>в </a:t>
            </a:r>
            <a:r>
              <a:rPr lang="ru-RU" sz="3200" dirty="0">
                <a:solidFill>
                  <a:srgbClr val="002060"/>
                </a:solidFill>
              </a:rPr>
              <a:t>основном как источник вредных излучений, воздействующих прежде всего на глаза. </a:t>
            </a:r>
            <a:endParaRPr lang="ru-RU" sz="3200" dirty="0" smtClean="0">
              <a:solidFill>
                <a:srgbClr val="002060"/>
              </a:solidFill>
            </a:endParaRPr>
          </a:p>
          <a:p>
            <a:r>
              <a:rPr lang="ru-RU" sz="3200" dirty="0" smtClean="0">
                <a:solidFill>
                  <a:srgbClr val="002060"/>
                </a:solidFill>
              </a:rPr>
              <a:t>Сегодня </a:t>
            </a:r>
            <a:r>
              <a:rPr lang="ru-RU" sz="3200" dirty="0">
                <a:solidFill>
                  <a:srgbClr val="002060"/>
                </a:solidFill>
              </a:rPr>
              <a:t>такой подход считается недостаточным. </a:t>
            </a:r>
            <a:endParaRPr lang="ru-RU" sz="3200" dirty="0" smtClean="0">
              <a:solidFill>
                <a:srgbClr val="002060"/>
              </a:solidFill>
            </a:endParaRPr>
          </a:p>
          <a:p>
            <a:r>
              <a:rPr lang="ru-RU" sz="3200" dirty="0" smtClean="0">
                <a:solidFill>
                  <a:srgbClr val="002060"/>
                </a:solidFill>
              </a:rPr>
              <a:t>Кроме </a:t>
            </a:r>
            <a:r>
              <a:rPr lang="ru-RU" sz="3200" dirty="0">
                <a:solidFill>
                  <a:srgbClr val="002060"/>
                </a:solidFill>
              </a:rPr>
              <a:t>вредных электромагнитных излучений (которые на современных мониторах понижены до сравнительно безопасного уровня) должны учитываться параметры качества изображения, а они определяются не только монитором, но и видеоадаптером, то есть всей видеосистемы в целом.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369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</TotalTime>
  <Words>1419</Words>
  <Application>Microsoft Office PowerPoint</Application>
  <PresentationFormat>Широкоэкранный</PresentationFormat>
  <Paragraphs>90</Paragraphs>
  <Slides>25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Garamond</vt:lpstr>
      <vt:lpstr>Times New Roman</vt:lpstr>
      <vt:lpstr>Тема Office</vt:lpstr>
      <vt:lpstr>Объект упаковщика для оболочки</vt:lpstr>
      <vt:lpstr> </vt:lpstr>
      <vt:lpstr>Эргономика  </vt:lpstr>
      <vt:lpstr>Цель эргономики</vt:lpstr>
      <vt:lpstr>эргономические заболевания провоцируют быстрорастущий вид профессиональных болезней</vt:lpstr>
      <vt:lpstr>Главной частью профилактических мероприятий в эргономике является правильная посадка.  </vt:lpstr>
      <vt:lpstr>Правильное размещение монитора</vt:lpstr>
      <vt:lpstr>Работа с монитором</vt:lpstr>
      <vt:lpstr>Система гигиенических требований </vt:lpstr>
      <vt:lpstr>Требования к видеосистеме </vt:lpstr>
      <vt:lpstr>Требования к рабочему месту</vt:lpstr>
      <vt:lpstr>Требования к организации занятий </vt:lpstr>
      <vt:lpstr>Защита информации, антивирусная защита</vt:lpstr>
      <vt:lpstr>Примеры</vt:lpstr>
      <vt:lpstr>Конструкторы и разработчики аппаратного и программного обеспечения обеспечивают защиту информации от: </vt:lpstr>
      <vt:lpstr>Защита от случайной потери или искажения информации, хранящейся в компьютере, сводится к следующим методам: </vt:lpstr>
      <vt:lpstr>Вирусы</vt:lpstr>
      <vt:lpstr>Для защиты от вирусов можно использовать: </vt:lpstr>
      <vt:lpstr>Криптология разделяется на два направления:  криптографию и криптоанализ.   Цели этих направлений прямо противоположны.  </vt:lpstr>
      <vt:lpstr>Криптография</vt:lpstr>
      <vt:lpstr>Криптографические системы</vt:lpstr>
      <vt:lpstr>Презентация PowerPoint</vt:lpstr>
      <vt:lpstr>Основные направления использования криптографических методов </vt:lpstr>
      <vt:lpstr>Программные средства от вскрытия паролей</vt:lpstr>
      <vt:lpstr>Нелегальное копирование данных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Безопасность, гигиена, эргономика, ресурсосбережение. Защита информации, антивирусная защита информации</dc:title>
  <dc:creator>nadia</dc:creator>
  <cp:lastModifiedBy>Надежда Гусева</cp:lastModifiedBy>
  <cp:revision>34</cp:revision>
  <dcterms:created xsi:type="dcterms:W3CDTF">2019-01-31T10:09:06Z</dcterms:created>
  <dcterms:modified xsi:type="dcterms:W3CDTF">2020-10-19T11:09:20Z</dcterms:modified>
</cp:coreProperties>
</file>