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0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98" autoAdjust="0"/>
  </p:normalViewPr>
  <p:slideViewPr>
    <p:cSldViewPr>
      <p:cViewPr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018D4-93BF-4F62-9599-CE7BADDDC6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436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9C6FB-1A92-403A-944D-F935A7E79B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5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0D9F4-0C4D-404C-B324-77CB0ACA3C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4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EDAA3-B073-4A2A-B2E1-5EE0AA5133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341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AEB80-6E67-47D3-8A13-0C0124281F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20D54-C650-4FCF-ACE2-58162F58C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912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E028C-69CF-4FA5-8F7F-28E18D2D3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5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07D9B-6272-4221-9B69-BD07FF7D6A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6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05739-7330-47AB-8471-B4B6981968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64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F12E8-2900-405A-A82E-406CDC6EFE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68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BC2A9-F954-4B58-8BE6-73B373DCD6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338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1C1CB02-5955-4861-8BD3-46CECBC83C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888"/>
            <a:ext cx="7772400" cy="360362"/>
          </a:xfrm>
        </p:spPr>
        <p:txBody>
          <a:bodyPr anchor="ctr"/>
          <a:lstStyle/>
          <a:p>
            <a:pPr eaLnBrk="1" hangingPunct="1"/>
            <a:endParaRPr lang="ru-RU" altLang="ru-RU" sz="2400" b="1" i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620713"/>
            <a:ext cx="8928100" cy="61198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ru-RU" sz="3200" b="1" i="1" smtClean="0"/>
              <a:t>Презентация  «</a:t>
            </a:r>
            <a:r>
              <a:rPr lang="ru-RU" altLang="ru-RU" sz="3200" b="1" i="1" smtClean="0"/>
              <a:t>Качественный анализ</a:t>
            </a:r>
            <a:r>
              <a:rPr lang="ru-RU" sz="3200" b="1" i="1" smtClean="0"/>
              <a:t>»</a:t>
            </a:r>
          </a:p>
          <a:p>
            <a:pPr>
              <a:lnSpc>
                <a:spcPct val="125000"/>
              </a:lnSpc>
            </a:pPr>
            <a:r>
              <a:rPr lang="ru-RU" sz="3200" b="1" i="1" smtClean="0"/>
              <a:t>Предмет Аналитическая химия</a:t>
            </a:r>
          </a:p>
          <a:p>
            <a:pPr>
              <a:lnSpc>
                <a:spcPct val="125000"/>
              </a:lnSpc>
            </a:pPr>
            <a:r>
              <a:rPr lang="ru-RU" sz="3200" b="1" i="1" smtClean="0"/>
              <a:t>Преподаватель Шилов С.А.</a:t>
            </a:r>
            <a:endParaRPr lang="ru-RU" altLang="ru-RU" sz="32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pPr eaLnBrk="1" hangingPunct="1"/>
            <a:r>
              <a:rPr lang="ru-RU" altLang="ru-RU" sz="4000" i="1" smtClean="0"/>
              <a:t>, </a:t>
            </a:r>
            <a:r>
              <a:rPr lang="ru-RU" altLang="ru-RU" sz="2400" b="1" i="1" smtClean="0"/>
              <a:t>Кислотно-основная классификация катионов</a:t>
            </a:r>
            <a:endParaRPr lang="ru-RU" altLang="ru-RU" sz="2400" b="1" smtClean="0"/>
          </a:p>
        </p:txBody>
      </p:sp>
      <p:graphicFrame>
        <p:nvGraphicFramePr>
          <p:cNvPr id="10408" name="Group 168"/>
          <p:cNvGraphicFramePr>
            <a:graphicFrameLocks noGrp="1"/>
          </p:cNvGraphicFramePr>
          <p:nvPr>
            <p:ph idx="1"/>
          </p:nvPr>
        </p:nvGraphicFramePr>
        <p:xfrm>
          <a:off x="179388" y="476250"/>
          <a:ext cx="8785225" cy="627856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xmlns="" val="3076222978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xmlns="" val="130064256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883116169"/>
                    </a:ext>
                  </a:extLst>
                </a:gridCol>
                <a:gridCol w="3744913">
                  <a:extLst>
                    <a:ext uri="{9D8B030D-6E8A-4147-A177-3AD203B41FA5}">
                      <a16:colId xmlns:a16="http://schemas.microsoft.com/office/drawing/2014/main" xmlns="" val="393922078"/>
                    </a:ext>
                  </a:extLst>
                </a:gridCol>
              </a:tblGrid>
              <a:tr h="865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Катионы</a:t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Групповой реагент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Краткая характеристика осадков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3505388"/>
                  </a:ext>
                </a:extLst>
              </a:tr>
              <a:tr h="579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Nа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NH</a:t>
                      </a:r>
                      <a:r>
                        <a:rPr kumimoji="0" lang="ru-RU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9935563"/>
                  </a:ext>
                </a:extLst>
              </a:tr>
              <a:tr h="1071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Аg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РЬ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Нg</a:t>
                      </a:r>
                      <a:r>
                        <a:rPr kumimoji="0" lang="ru-RU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НС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Хлориды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нерастворимы в воде и в разбавленных растворах кислот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142992"/>
                  </a:ext>
                </a:extLst>
              </a:tr>
              <a:tr h="1019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Са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Sг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kumimoji="0" lang="ru-RU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ru-RU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Сульфаты нерастворимы в воде и в разбавленных растворах кислот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4854254"/>
                  </a:ext>
                </a:extLst>
              </a:tr>
              <a:tr h="7747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Сг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Zn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NаОН</a:t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(избыток)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Гидроксиды растворимы в избытке гидроксида натрия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1170794"/>
                  </a:ext>
                </a:extLst>
              </a:tr>
              <a:tr h="836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Fе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Fе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Мn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,Мg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NaОH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Гидроксиды нерастворимы в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избытке гидроксида натрия и аммиаке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121567"/>
                  </a:ext>
                </a:extLst>
              </a:tr>
              <a:tr h="1131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Cd 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Водный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раствор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аммиака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Гидроксиды нерастворимы. в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NаОН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но растворимы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избытке аммиака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384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250"/>
          </a:xfrm>
        </p:spPr>
        <p:txBody>
          <a:bodyPr/>
          <a:lstStyle/>
          <a:p>
            <a:r>
              <a:rPr lang="ru-RU" altLang="ru-RU" sz="2400" b="1" i="1" smtClean="0"/>
              <a:t>Качественный анализ</a:t>
            </a:r>
            <a:endParaRPr lang="ru-RU" sz="2400" b="1" i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13787" cy="619283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1800" b="1" i="1" smtClean="0"/>
              <a:t>Качественный анализ -</a:t>
            </a:r>
            <a:r>
              <a:rPr lang="ru-RU" altLang="ru-RU" sz="1800" i="1" smtClean="0"/>
              <a:t> раздел аналитической химии, связанный с открытием химических элементов или ионов, входящих в состав исследуемого вещества.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1800" i="1" smtClean="0"/>
              <a:t>Химические методы, используемые в качественном анализе, называются </a:t>
            </a:r>
            <a:r>
              <a:rPr lang="ru-RU" altLang="ru-RU" sz="1800" b="1" i="1" smtClean="0"/>
              <a:t>аналитическими реакциями</a:t>
            </a:r>
            <a:r>
              <a:rPr lang="ru-RU" altLang="ru-RU" sz="1800" i="1" smtClean="0"/>
              <a:t>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1800" i="1" smtClean="0"/>
              <a:t> </a:t>
            </a:r>
            <a:r>
              <a:rPr lang="ru-RU" altLang="ru-RU" sz="1800" b="1" i="1" smtClean="0"/>
              <a:t>Задачи качественного анализа</a:t>
            </a:r>
            <a:r>
              <a:rPr lang="ru-RU" altLang="ru-RU" sz="1800" i="1" smtClean="0"/>
              <a:t>: Обнаружение или идентификация отдельных элементов или ионов, входящих в состав исследуемого вещества.</a:t>
            </a:r>
            <a:r>
              <a:rPr lang="ru-RU" altLang="ru-RU" sz="18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Техника выполнения качественного микроанализа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/>
              <a:t>“Сухой” и “мокрый” способ.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ru-RU" altLang="ru-RU" sz="1800" i="1" smtClean="0"/>
              <a:t>1. </a:t>
            </a:r>
            <a:r>
              <a:rPr lang="ru-RU" altLang="ru-RU" sz="1800" b="1" i="1" smtClean="0"/>
              <a:t>Образование окрашенных перлов</a:t>
            </a:r>
            <a:r>
              <a:rPr lang="ru-RU" altLang="ru-RU" sz="1800" i="1" smtClean="0"/>
              <a:t> (стекол):</a:t>
            </a:r>
            <a:br>
              <a:rPr lang="ru-RU" altLang="ru-RU" sz="1800" i="1" smtClean="0"/>
            </a:br>
            <a:r>
              <a:rPr lang="ru-RU" altLang="ru-RU" sz="1800" i="1" smtClean="0"/>
              <a:t>Соли и оксиды металлов при нагревании растворяют в расплавленном тетраборате натрия </a:t>
            </a:r>
            <a:r>
              <a:rPr lang="ru-RU" altLang="ru-RU" sz="1800" b="1" i="1" smtClean="0"/>
              <a:t>Na</a:t>
            </a:r>
            <a:r>
              <a:rPr lang="ru-RU" altLang="ru-RU" sz="1800" b="1" i="1" baseline="-25000" smtClean="0"/>
              <a:t>2</a:t>
            </a:r>
            <a:r>
              <a:rPr lang="ru-RU" altLang="ru-RU" sz="1800" b="1" i="1" smtClean="0"/>
              <a:t>B</a:t>
            </a:r>
            <a:r>
              <a:rPr lang="ru-RU" altLang="ru-RU" sz="1800" b="1" i="1" baseline="-25000" smtClean="0"/>
              <a:t>4</a:t>
            </a:r>
            <a:r>
              <a:rPr lang="ru-RU" altLang="ru-RU" sz="1800" b="1" i="1" smtClean="0"/>
              <a:t>O</a:t>
            </a:r>
            <a:r>
              <a:rPr lang="ru-RU" altLang="ru-RU" sz="1800" b="1" i="1" baseline="-25000" smtClean="0"/>
              <a:t>7</a:t>
            </a:r>
            <a:r>
              <a:rPr lang="ru-RU" altLang="ru-RU" sz="1800" b="1" i="1" smtClean="0"/>
              <a:t>·10H</a:t>
            </a:r>
            <a:r>
              <a:rPr lang="ru-RU" altLang="ru-RU" sz="1800" b="1" i="1" baseline="-25000" smtClean="0"/>
              <a:t>2</a:t>
            </a:r>
            <a:r>
              <a:rPr lang="ru-RU" altLang="ru-RU" sz="1800" b="1" i="1" smtClean="0"/>
              <a:t>O</a:t>
            </a:r>
            <a:r>
              <a:rPr lang="ru-RU" altLang="ru-RU" sz="1800" i="1" smtClean="0"/>
              <a:t>.Образуются перлы (стекла) характерной окраски.</a:t>
            </a:r>
            <a:r>
              <a:rPr lang="ru-RU" altLang="ru-RU" sz="1800" b="1" i="1" smtClean="0"/>
              <a:t>Сr </a:t>
            </a:r>
            <a:r>
              <a:rPr lang="ru-RU" altLang="ru-RU" sz="1800" i="1" smtClean="0"/>
              <a:t>– изумрудно-зеленые перлы; </a:t>
            </a:r>
            <a:r>
              <a:rPr lang="ru-RU" altLang="ru-RU" sz="1800" b="1" i="1" smtClean="0"/>
              <a:t>Со</a:t>
            </a:r>
            <a:r>
              <a:rPr lang="ru-RU" altLang="ru-RU" sz="1800" i="1" smtClean="0"/>
              <a:t> – интенсивно синие; </a:t>
            </a:r>
            <a:r>
              <a:rPr lang="ru-RU" altLang="ru-RU" sz="1800" b="1" i="1" smtClean="0"/>
              <a:t>Mg</a:t>
            </a:r>
            <a:r>
              <a:rPr lang="ru-RU" altLang="ru-RU" sz="1800" i="1" smtClean="0"/>
              <a:t> – фиолето-аметистовые; </a:t>
            </a:r>
            <a:r>
              <a:rPr lang="ru-RU" altLang="ru-RU" sz="1800" b="1" i="1" smtClean="0"/>
              <a:t>Fe </a:t>
            </a:r>
            <a:r>
              <a:rPr lang="ru-RU" altLang="ru-RU" sz="1800" i="1" smtClean="0"/>
              <a:t>– желто – бурые; </a:t>
            </a:r>
            <a:r>
              <a:rPr lang="ru-RU" altLang="ru-RU" sz="1800" b="1" i="1" smtClean="0"/>
              <a:t>Ni </a:t>
            </a:r>
            <a:r>
              <a:rPr lang="ru-RU" altLang="ru-RU" sz="1800" i="1" smtClean="0"/>
              <a:t>– красно – бурые;</a:t>
            </a:r>
            <a:endParaRPr lang="ru-RU" sz="1800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5888"/>
            <a:ext cx="8856663" cy="66262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i="1" smtClean="0"/>
              <a:t>2. </a:t>
            </a:r>
            <a:r>
              <a:rPr lang="ru-RU" altLang="ru-RU" sz="1800" b="1" i="1" smtClean="0"/>
              <a:t>Окрашивание пламени.</a:t>
            </a:r>
            <a:r>
              <a:rPr lang="ru-RU" altLang="ru-RU" sz="1800" i="1" smtClean="0"/>
              <a:t> </a:t>
            </a:r>
          </a:p>
          <a:p>
            <a:pPr eaLnBrk="1" hangingPunct="1">
              <a:buFontTx/>
              <a:buNone/>
            </a:pPr>
            <a:r>
              <a:rPr lang="ru-RU" altLang="ru-RU" sz="1800" i="1" smtClean="0"/>
              <a:t>Соли многих металлов при внесении их в бесцветную часть пламени окрашивают пламя в характерный цвет. </a:t>
            </a:r>
          </a:p>
          <a:p>
            <a:pPr eaLnBrk="1" hangingPunct="1">
              <a:buFontTx/>
              <a:buNone/>
            </a:pPr>
            <a:r>
              <a:rPr lang="ru-RU" altLang="ru-RU" sz="1800" b="1" i="1" u="sng" smtClean="0"/>
              <a:t>Соль</a:t>
            </a:r>
            <a:r>
              <a:rPr lang="ru-RU" altLang="ru-RU" sz="1800" b="1" i="1" smtClean="0"/>
              <a:t> </a:t>
            </a:r>
            <a:r>
              <a:rPr lang="ru-RU" altLang="ru-RU" sz="1800" b="1" i="1" u="sng" smtClean="0"/>
              <a:t>металла</a:t>
            </a:r>
            <a:r>
              <a:rPr lang="ru-RU" altLang="ru-RU" sz="1800" i="1" smtClean="0"/>
              <a:t>                              </a:t>
            </a:r>
            <a:r>
              <a:rPr lang="ru-RU" altLang="ru-RU" sz="1800" b="1" i="1" u="sng" smtClean="0"/>
              <a:t>Окраска пламени</a:t>
            </a:r>
            <a:r>
              <a:rPr lang="ru-RU" altLang="ru-RU" sz="1800" b="1" i="1" smtClean="0"/>
              <a:t/>
            </a:r>
            <a:br>
              <a:rPr lang="ru-RU" altLang="ru-RU" sz="1800" b="1" i="1" smtClean="0"/>
            </a:br>
            <a:r>
              <a:rPr lang="ru-RU" altLang="ru-RU" sz="1800" i="1" u="sng" smtClean="0"/>
              <a:t>Натрия</a:t>
            </a:r>
            <a:r>
              <a:rPr lang="ru-RU" altLang="ru-RU" sz="1800" i="1" smtClean="0"/>
              <a:t>                                      </a:t>
            </a:r>
            <a:r>
              <a:rPr lang="ru-RU" altLang="ru-RU" sz="1800" i="1" u="sng" smtClean="0"/>
              <a:t>интенсивно - желтая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Калия </a:t>
            </a:r>
            <a:r>
              <a:rPr lang="ru-RU" altLang="ru-RU" sz="1800" i="1" smtClean="0"/>
              <a:t>                                        </a:t>
            </a:r>
            <a:r>
              <a:rPr lang="ru-RU" altLang="ru-RU" sz="1800" i="1" u="sng" smtClean="0"/>
              <a:t>фиолетовая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Рубидия и</a:t>
            </a:r>
            <a:r>
              <a:rPr lang="ru-RU" altLang="ru-RU" sz="1800" i="1" smtClean="0"/>
              <a:t> </a:t>
            </a:r>
            <a:r>
              <a:rPr lang="ru-RU" altLang="ru-RU" sz="1800" i="1" u="sng" smtClean="0"/>
              <a:t>цезия</a:t>
            </a:r>
            <a:r>
              <a:rPr lang="ru-RU" altLang="ru-RU" sz="1800" i="1" smtClean="0"/>
              <a:t>                        </a:t>
            </a:r>
            <a:r>
              <a:rPr lang="ru-RU" altLang="ru-RU" sz="1800" i="1" u="sng" smtClean="0"/>
              <a:t>розово – фиолетовая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Лития и</a:t>
            </a:r>
            <a:r>
              <a:rPr lang="ru-RU" altLang="ru-RU" sz="1800" i="1" smtClean="0"/>
              <a:t> </a:t>
            </a:r>
            <a:r>
              <a:rPr lang="ru-RU" altLang="ru-RU" sz="1800" i="1" u="sng" smtClean="0"/>
              <a:t>стронция</a:t>
            </a:r>
            <a:r>
              <a:rPr lang="ru-RU" altLang="ru-RU" sz="1800" i="1" smtClean="0"/>
              <a:t>                   </a:t>
            </a:r>
            <a:r>
              <a:rPr lang="ru-RU" altLang="ru-RU" sz="1800" i="1" u="sng" smtClean="0"/>
              <a:t>карминово - красная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Бария </a:t>
            </a:r>
            <a:r>
              <a:rPr lang="ru-RU" altLang="ru-RU" sz="1800" i="1" smtClean="0"/>
              <a:t>                                        </a:t>
            </a:r>
            <a:r>
              <a:rPr lang="ru-RU" altLang="ru-RU" sz="1800" i="1" u="sng" smtClean="0"/>
              <a:t>зеленая</a:t>
            </a:r>
            <a:br>
              <a:rPr lang="ru-RU" altLang="ru-RU" sz="1800" i="1" u="sng" smtClean="0"/>
            </a:br>
            <a:r>
              <a:rPr lang="ru-RU" altLang="ru-RU" sz="1800" i="1" u="sng" smtClean="0"/>
              <a:t>Кальция</a:t>
            </a:r>
            <a:r>
              <a:rPr lang="ru-RU" altLang="ru-RU" sz="1800" i="1" smtClean="0"/>
              <a:t>                                      </a:t>
            </a:r>
            <a:r>
              <a:rPr lang="ru-RU" altLang="ru-RU" sz="1800" i="1" u="sng" smtClean="0"/>
              <a:t>кирпично-красная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Меди и</a:t>
            </a:r>
            <a:r>
              <a:rPr lang="ru-RU" altLang="ru-RU" sz="1800" i="1" smtClean="0"/>
              <a:t> </a:t>
            </a:r>
            <a:r>
              <a:rPr lang="ru-RU" altLang="ru-RU" sz="1800" i="1" u="sng" smtClean="0"/>
              <a:t>бора</a:t>
            </a:r>
            <a:r>
              <a:rPr lang="ru-RU" altLang="ru-RU" sz="1800" i="1" smtClean="0"/>
              <a:t>                               </a:t>
            </a:r>
            <a:r>
              <a:rPr lang="ru-RU" altLang="ru-RU" sz="1800" i="1" u="sng" smtClean="0"/>
              <a:t>голубая или зеленая (при</a:t>
            </a:r>
            <a:r>
              <a:rPr lang="ru-RU" altLang="ru-RU" sz="1800" i="1" smtClean="0"/>
              <a:t> </a:t>
            </a:r>
            <a:r>
              <a:rPr lang="ru-RU" altLang="ru-RU" sz="1800" i="1" u="sng" smtClean="0"/>
              <a:t>большой </a:t>
            </a:r>
            <a:r>
              <a:rPr lang="ru-RU" altLang="ru-RU" sz="1800" i="1" smtClean="0"/>
              <a:t>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800" i="1" smtClean="0"/>
              <a:t>                                                         </a:t>
            </a:r>
            <a:r>
              <a:rPr lang="ru-RU" altLang="ru-RU" sz="1800" i="1" u="sng" smtClean="0"/>
              <a:t>концентрации меди)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u="sng" smtClean="0"/>
              <a:t>Свинца, мышьяка,</a:t>
            </a:r>
            <a:r>
              <a:rPr lang="ru-RU" altLang="ru-RU" sz="1800" i="1" smtClean="0"/>
              <a:t> </a:t>
            </a:r>
            <a:r>
              <a:rPr lang="ru-RU" altLang="ru-RU" sz="1800" i="1" u="sng" smtClean="0"/>
              <a:t>сурьмы</a:t>
            </a:r>
            <a:r>
              <a:rPr lang="ru-RU" altLang="ru-RU" sz="1800" i="1" smtClean="0"/>
              <a:t>       </a:t>
            </a:r>
            <a:r>
              <a:rPr lang="ru-RU" altLang="ru-RU" sz="1800" i="1" u="sng" smtClean="0"/>
              <a:t>бледно – голубая  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/>
              <a:t>3. </a:t>
            </a:r>
            <a:r>
              <a:rPr lang="ru-RU" altLang="ru-RU" sz="1800" b="1" i="1" smtClean="0"/>
              <a:t>Метод растирания.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1800" i="1" smtClean="0"/>
              <a:t>Твердое исследуемое вещество растирают в фарфоровой ступке с равным количеством твердого реагента.По окраске полученного соединения судят о наличии искомого иона.</a:t>
            </a:r>
            <a:br>
              <a:rPr lang="ru-RU" altLang="ru-RU" sz="1800" i="1" smtClean="0"/>
            </a:br>
            <a:r>
              <a:rPr lang="ru-RU" altLang="ru-RU" sz="1800" b="1" i="1" smtClean="0"/>
              <a:t>CH</a:t>
            </a:r>
            <a:r>
              <a:rPr lang="ru-RU" altLang="ru-RU" sz="1800" b="1" i="1" baseline="-25000" smtClean="0"/>
              <a:t>3</a:t>
            </a:r>
            <a:r>
              <a:rPr lang="ru-RU" altLang="ru-RU" sz="1800" b="1" i="1" smtClean="0"/>
              <a:t>COONa+NaHSO</a:t>
            </a:r>
            <a:r>
              <a:rPr lang="ru-RU" altLang="ru-RU" sz="1800" b="1" i="1" baseline="-25000" smtClean="0"/>
              <a:t>4  </a:t>
            </a:r>
            <a:r>
              <a:rPr lang="ru-RU" altLang="ru-RU" sz="1800" b="1" i="1" smtClean="0"/>
              <a:t>→  Na</a:t>
            </a:r>
            <a:r>
              <a:rPr lang="ru-RU" altLang="ru-RU" sz="1800" b="1" i="1" baseline="-25000" smtClean="0"/>
              <a:t>2</a:t>
            </a:r>
            <a:r>
              <a:rPr lang="ru-RU" altLang="ru-RU" sz="1800" b="1" i="1" smtClean="0"/>
              <a:t>SO</a:t>
            </a:r>
            <a:r>
              <a:rPr lang="ru-RU" altLang="ru-RU" sz="1800" b="1" i="1" baseline="-25000" smtClean="0"/>
              <a:t>4</a:t>
            </a:r>
            <a:r>
              <a:rPr lang="ru-RU" altLang="ru-RU" sz="1800" b="1" i="1" smtClean="0"/>
              <a:t>+CH</a:t>
            </a:r>
            <a:r>
              <a:rPr lang="ru-RU" altLang="ru-RU" sz="1800" b="1" i="1" baseline="-25000" smtClean="0"/>
              <a:t>3</a:t>
            </a:r>
            <a:r>
              <a:rPr lang="ru-RU" altLang="ru-RU" sz="1800" b="1" i="1" smtClean="0"/>
              <a:t>COOH</a:t>
            </a:r>
            <a:br>
              <a:rPr lang="ru-RU" altLang="ru-RU" sz="1800" b="1" i="1" smtClean="0"/>
            </a:br>
            <a:r>
              <a:rPr lang="ru-RU" altLang="ru-RU" sz="1800" i="1" smtClean="0"/>
              <a:t>                                              запах уксусной кислоты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5888"/>
            <a:ext cx="8856662" cy="636587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ru-RU" altLang="ru-RU" sz="1800" i="1" smtClean="0"/>
              <a:t>    4. </a:t>
            </a:r>
            <a:r>
              <a:rPr lang="ru-RU" altLang="ru-RU" sz="1800" b="1" i="1" smtClean="0"/>
              <a:t>Микрокристаллоскопический способ.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ru-RU" altLang="ru-RU" sz="1800" i="1" smtClean="0"/>
              <a:t> Реакцию проводят на предметном стекле.</a:t>
            </a:r>
            <a:br>
              <a:rPr lang="ru-RU" altLang="ru-RU" sz="1800" i="1" smtClean="0"/>
            </a:br>
            <a:r>
              <a:rPr lang="ru-RU" altLang="ru-RU" sz="1800" b="1" i="1" smtClean="0"/>
              <a:t>CaCO</a:t>
            </a:r>
            <a:r>
              <a:rPr lang="ru-RU" altLang="ru-RU" sz="1800" b="1" i="1" baseline="-25000" smtClean="0"/>
              <a:t>3 </a:t>
            </a:r>
            <a:r>
              <a:rPr lang="ru-RU" altLang="ru-RU" sz="1800" b="1" i="1" smtClean="0"/>
              <a:t>+H</a:t>
            </a:r>
            <a:r>
              <a:rPr lang="ru-RU" altLang="ru-RU" sz="1800" b="1" i="1" baseline="-25000" smtClean="0"/>
              <a:t>2</a:t>
            </a:r>
            <a:r>
              <a:rPr lang="ru-RU" altLang="ru-RU" sz="1800" b="1" i="1" smtClean="0"/>
              <a:t>SO</a:t>
            </a:r>
            <a:r>
              <a:rPr lang="ru-RU" altLang="ru-RU" sz="1800" b="1" i="1" baseline="-25000" smtClean="0"/>
              <a:t>4 </a:t>
            </a:r>
            <a:r>
              <a:rPr lang="ru-RU" altLang="ru-RU" sz="1800" b="1" i="1" smtClean="0"/>
              <a:t>→ CaSO</a:t>
            </a:r>
            <a:r>
              <a:rPr lang="ru-RU" altLang="ru-RU" sz="1800" b="1" i="1" baseline="-25000" smtClean="0"/>
              <a:t>4</a:t>
            </a:r>
            <a:r>
              <a:rPr lang="ru-RU" altLang="ru-RU" sz="1800" b="1" i="1" smtClean="0"/>
              <a:t>↓+H</a:t>
            </a:r>
            <a:r>
              <a:rPr lang="ru-RU" altLang="ru-RU" sz="1800" b="1" i="1" baseline="-25000" smtClean="0"/>
              <a:t>2</a:t>
            </a:r>
            <a:r>
              <a:rPr lang="ru-RU" altLang="ru-RU" sz="1800" b="1" i="1" smtClean="0"/>
              <a:t>O+CO</a:t>
            </a:r>
            <a:r>
              <a:rPr lang="ru-RU" altLang="ru-RU" sz="1800" b="1" i="1" baseline="-25000" smtClean="0"/>
              <a:t>2 </a:t>
            </a:r>
            <a:r>
              <a:rPr lang="ru-RU" altLang="ru-RU" sz="2000" b="1" i="1" smtClean="0"/>
              <a:t>↑</a:t>
            </a:r>
            <a:r>
              <a:rPr lang="ru-RU" altLang="ru-RU" sz="1800" b="1" i="1" baseline="-25000" smtClean="0"/>
              <a:t> </a:t>
            </a:r>
            <a:r>
              <a:rPr lang="ru-RU" altLang="ru-RU" sz="1800" b="1" i="1" smtClean="0"/>
              <a:t/>
            </a:r>
            <a:br>
              <a:rPr lang="ru-RU" altLang="ru-RU" sz="1800" b="1" i="1" smtClean="0"/>
            </a:br>
            <a:r>
              <a:rPr lang="ru-RU" altLang="ru-RU" sz="1800" i="1" smtClean="0"/>
              <a:t>Под микроскопом видны игольчатые кристаллы </a:t>
            </a:r>
            <a:r>
              <a:rPr lang="ru-RU" altLang="ru-RU" sz="1800" b="1" i="1" smtClean="0"/>
              <a:t>CaSO</a:t>
            </a:r>
            <a:r>
              <a:rPr lang="ru-RU" altLang="ru-RU" sz="1800" b="1" i="1" baseline="-25000" smtClean="0"/>
              <a:t>4</a:t>
            </a:r>
            <a:r>
              <a:rPr lang="ru-RU" altLang="ru-RU" sz="1800" b="1" i="1" smtClean="0"/>
              <a:t>.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smtClean="0"/>
              <a:t>5. </a:t>
            </a:r>
            <a:r>
              <a:rPr lang="ru-RU" altLang="ru-RU" sz="1800" b="1" i="1" smtClean="0"/>
              <a:t>Капельный метод.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ru-RU" altLang="ru-RU" sz="1800" i="1" smtClean="0"/>
              <a:t> Реакции выполняют с каплями растворов и реагентов, обладающих высокой чувствительностью, на, предметном или часовом стекле, на фильтровальной бумаге.</a:t>
            </a:r>
            <a:br>
              <a:rPr lang="ru-RU" altLang="ru-RU" sz="1800" i="1" smtClean="0"/>
            </a:br>
            <a:r>
              <a:rPr lang="ru-RU" altLang="ru-RU" sz="1800" i="1" smtClean="0"/>
              <a:t>6. Обычно проводят </a:t>
            </a:r>
            <a:r>
              <a:rPr lang="ru-RU" altLang="ru-RU" sz="1800" b="1" i="1" smtClean="0"/>
              <a:t>“мокрый” способ</a:t>
            </a:r>
            <a:r>
              <a:rPr lang="ru-RU" altLang="ru-RU" sz="1800" i="1" smtClean="0"/>
              <a:t> – реакции в растворе. 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ru-RU" altLang="ru-RU" sz="2000" b="1" i="1" u="sng" smtClean="0"/>
              <a:t>Требования к химическим реакциям, применяемым в аналитической химии</a:t>
            </a:r>
            <a:r>
              <a:rPr lang="ru-RU" altLang="ru-RU" sz="2000" b="1" u="sng" smtClean="0"/>
              <a:t> </a:t>
            </a:r>
          </a:p>
          <a:p>
            <a:pPr algn="just" eaLnBrk="1" hangingPunct="1">
              <a:lnSpc>
                <a:spcPct val="105000"/>
              </a:lnSpc>
              <a:buFontTx/>
              <a:buNone/>
            </a:pP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ru-RU" altLang="ru-RU" sz="1800" i="1" smtClean="0"/>
              <a:t>Реакция должна сопровождаться аналитическим признаком (аналитическим сигналом). Аналитический признак должен определяться </a:t>
            </a:r>
            <a:r>
              <a:rPr lang="ru-RU" altLang="ru-RU" sz="1800" i="1" u="sng" smtClean="0"/>
              <a:t>визуально или инструментально</a:t>
            </a:r>
            <a:r>
              <a:rPr lang="ru-RU" altLang="ru-RU" sz="1800" i="1" smtClean="0"/>
              <a:t>. К аналитическим признакам относятся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5532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ru-RU" altLang="ru-RU" sz="1800" i="1" smtClean="0"/>
              <a:t>         1.Образование или растворение осадка с определенными свойствами (цвет, растворимость в определенных растворителях, форма кристаллов).</a:t>
            </a:r>
            <a:br>
              <a:rPr lang="ru-RU" altLang="ru-RU" sz="1800" i="1" smtClean="0"/>
            </a:br>
            <a:r>
              <a:rPr lang="ru-RU" altLang="ru-RU" sz="1800" i="1" smtClean="0"/>
              <a:t>2. Получение окрашенного растворимого соединения.</a:t>
            </a:r>
            <a:br>
              <a:rPr lang="ru-RU" altLang="ru-RU" sz="1800" i="1" smtClean="0"/>
            </a:br>
            <a:r>
              <a:rPr lang="ru-RU" altLang="ru-RU" sz="1800" i="1" smtClean="0"/>
              <a:t>3. Выделение газа с известными свойствами.</a:t>
            </a:r>
            <a:r>
              <a:rPr lang="ru-RU" altLang="ru-RU" sz="1800" smtClean="0"/>
              <a:t> </a:t>
            </a:r>
          </a:p>
          <a:p>
            <a:pPr marL="609600" indent="-609600" algn="ctr" eaLnBrk="1" hangingPunct="1">
              <a:lnSpc>
                <a:spcPct val="130000"/>
              </a:lnSpc>
              <a:buFontTx/>
              <a:buNone/>
            </a:pPr>
            <a:r>
              <a:rPr lang="ru-RU" altLang="ru-RU" sz="1800" b="1" smtClean="0"/>
              <a:t>Типы химических реакций, используемых в качественном анализе</a:t>
            </a:r>
            <a:r>
              <a:rPr lang="ru-RU" altLang="ru-RU" sz="1800" smtClean="0"/>
              <a:t> 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ru-RU" altLang="ru-RU" sz="1800" i="1" smtClean="0"/>
              <a:t>1.</a:t>
            </a:r>
            <a:r>
              <a:rPr lang="ru-RU" altLang="ru-RU" sz="1800" b="1" i="1" smtClean="0"/>
              <a:t>Групповые</a:t>
            </a:r>
            <a:r>
              <a:rPr lang="ru-RU" altLang="ru-RU" sz="1800" i="1" smtClean="0"/>
              <a:t>- </a:t>
            </a:r>
            <a:r>
              <a:rPr lang="ru-RU" altLang="ru-RU" sz="1800" b="1" i="1" smtClean="0"/>
              <a:t>реакции</a:t>
            </a:r>
            <a:r>
              <a:rPr lang="ru-RU" altLang="ru-RU" sz="1800" i="1" smtClean="0"/>
              <a:t>, аналитический эффект которых характерен для определенной группы ионов. Применяемый реактив – групповой. Требования к групповому реактиву:</a:t>
            </a:r>
            <a:br>
              <a:rPr lang="ru-RU" altLang="ru-RU" sz="1800" i="1" smtClean="0"/>
            </a:br>
            <a:r>
              <a:rPr lang="ru-RU" altLang="ru-RU" sz="1800" i="1" smtClean="0"/>
              <a:t>- должен осаждать все ионы данной группы;</a:t>
            </a:r>
            <a:br>
              <a:rPr lang="ru-RU" altLang="ru-RU" sz="1800" i="1" smtClean="0"/>
            </a:br>
            <a:r>
              <a:rPr lang="ru-RU" altLang="ru-RU" sz="1800" i="1" smtClean="0"/>
              <a:t>- осадок должен растворяться в кислотах для продолжения анализа;</a:t>
            </a:r>
            <a:br>
              <a:rPr lang="ru-RU" altLang="ru-RU" sz="1800" i="1" smtClean="0"/>
            </a:br>
            <a:r>
              <a:rPr lang="ru-RU" altLang="ru-RU" sz="1800" i="1" smtClean="0"/>
              <a:t>-избыток реагента не должен мешать дальнейшему анализу.</a:t>
            </a:r>
            <a:r>
              <a:rPr lang="ru-RU" altLang="ru-RU" sz="1800" smtClean="0"/>
              <a:t> </a:t>
            </a:r>
            <a:r>
              <a:rPr lang="ru-RU" altLang="ru-RU" sz="1800" i="1" smtClean="0"/>
              <a:t>Пример: </a:t>
            </a:r>
            <a:r>
              <a:rPr lang="ru-RU" altLang="ru-RU" sz="2000" b="1" i="1" smtClean="0"/>
              <a:t>(NH</a:t>
            </a:r>
            <a:r>
              <a:rPr lang="ru-RU" altLang="ru-RU" sz="2000" b="1" i="1" baseline="-25000" smtClean="0"/>
              <a:t>4</a:t>
            </a:r>
            <a:r>
              <a:rPr lang="ru-RU" altLang="ru-RU" sz="2000" b="1" i="1" smtClean="0"/>
              <a:t>)</a:t>
            </a:r>
            <a:r>
              <a:rPr lang="ru-RU" altLang="ru-RU" sz="2000" b="1" i="1" baseline="-25000" smtClean="0"/>
              <a:t>2</a:t>
            </a:r>
            <a:r>
              <a:rPr lang="ru-RU" altLang="ru-RU" sz="2000" b="1" i="1" smtClean="0"/>
              <a:t>CO</a:t>
            </a:r>
            <a:r>
              <a:rPr lang="ru-RU" altLang="ru-RU" sz="2000" b="1" i="1" baseline="-25000" smtClean="0"/>
              <a:t>3</a:t>
            </a:r>
            <a:r>
              <a:rPr lang="ru-RU" altLang="ru-RU" sz="1800" i="1" baseline="-25000" smtClean="0"/>
              <a:t> </a:t>
            </a:r>
            <a:r>
              <a:rPr lang="ru-RU" altLang="ru-RU" sz="1800" i="1" smtClean="0"/>
              <a:t>осаждает катионы второй группы </a:t>
            </a:r>
            <a:r>
              <a:rPr lang="ru-RU" altLang="ru-RU" sz="2000" b="1" i="1" smtClean="0"/>
              <a:t>Са </a:t>
            </a:r>
            <a:r>
              <a:rPr lang="ru-RU" altLang="ru-RU" sz="2000" b="1" i="1" baseline="30000" smtClean="0"/>
              <a:t>2+</a:t>
            </a:r>
            <a:r>
              <a:rPr lang="ru-RU" altLang="ru-RU" sz="2000" b="1" i="1" smtClean="0"/>
              <a:t>, Ва </a:t>
            </a:r>
            <a:r>
              <a:rPr lang="ru-RU" altLang="ru-RU" sz="2000" b="1" i="1" baseline="30000" smtClean="0"/>
              <a:t>2+</a:t>
            </a:r>
            <a:r>
              <a:rPr lang="ru-RU" altLang="ru-RU" sz="2000" b="1" i="1" smtClean="0"/>
              <a:t>, Sr </a:t>
            </a:r>
            <a:r>
              <a:rPr lang="ru-RU" altLang="ru-RU" sz="2000" b="1" i="1" baseline="30000" smtClean="0"/>
              <a:t>2</a:t>
            </a:r>
            <a:r>
              <a:rPr lang="ru-RU" altLang="ru-RU" sz="1800" b="1" i="1" baseline="30000" smtClean="0"/>
              <a:t>+</a:t>
            </a:r>
            <a:r>
              <a:rPr lang="ru-RU" altLang="ru-RU" sz="1800" smtClean="0"/>
              <a:t> </a:t>
            </a:r>
            <a:endParaRPr lang="ru-RU" altLang="ru-RU" sz="1800" i="1" smtClean="0"/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ru-RU" altLang="ru-RU" sz="1800" i="1" smtClean="0"/>
              <a:t>2. </a:t>
            </a:r>
            <a:r>
              <a:rPr lang="ru-RU" altLang="ru-RU" sz="1800" b="1" i="1" smtClean="0"/>
              <a:t>Селективные</a:t>
            </a:r>
            <a:r>
              <a:rPr lang="ru-RU" altLang="ru-RU" sz="1800" i="1" smtClean="0"/>
              <a:t> (избирательные) – реакции, которые позволяют в смеси ионов обнаружить ограниченное количество ионов.</a:t>
            </a:r>
            <a:br>
              <a:rPr lang="ru-RU" altLang="ru-RU" sz="1800" i="1" smtClean="0"/>
            </a:br>
            <a:r>
              <a:rPr lang="ru-RU" altLang="ru-RU" sz="1800" i="1" smtClean="0"/>
              <a:t>Применяемый реагент – селективный.</a:t>
            </a:r>
            <a:br>
              <a:rPr lang="ru-RU" altLang="ru-RU" sz="1800" i="1" smtClean="0"/>
            </a:br>
            <a:r>
              <a:rPr lang="ru-RU" altLang="ru-RU" sz="1800" i="1" smtClean="0"/>
              <a:t>Пример: </a:t>
            </a:r>
            <a:r>
              <a:rPr lang="ru-RU" altLang="ru-RU" sz="2000" b="1" i="1" smtClean="0"/>
              <a:t>Nа</a:t>
            </a:r>
            <a:r>
              <a:rPr lang="ru-RU" altLang="ru-RU" sz="2000" b="1" i="1" baseline="-25000" smtClean="0"/>
              <a:t>3</a:t>
            </a:r>
            <a:r>
              <a:rPr lang="ru-RU" altLang="ru-RU" sz="2000" b="1" i="1" smtClean="0"/>
              <a:t> [Со(NO</a:t>
            </a:r>
            <a:r>
              <a:rPr lang="ru-RU" altLang="ru-RU" sz="2000" b="1" i="1" baseline="-25000" smtClean="0"/>
              <a:t>2</a:t>
            </a:r>
            <a:r>
              <a:rPr lang="ru-RU" altLang="ru-RU" sz="2000" b="1" i="1" smtClean="0"/>
              <a:t>)</a:t>
            </a:r>
            <a:r>
              <a:rPr lang="ru-RU" altLang="ru-RU" sz="2000" b="1" i="1" baseline="-25000" smtClean="0"/>
              <a:t>6</a:t>
            </a:r>
            <a:r>
              <a:rPr lang="ru-RU" altLang="ru-RU" sz="2000" b="1" i="1" smtClean="0"/>
              <a:t>]</a:t>
            </a:r>
            <a:r>
              <a:rPr lang="ru-RU" altLang="ru-RU" sz="1800" i="1" smtClean="0"/>
              <a:t> образует осадки с катионами </a:t>
            </a:r>
            <a:r>
              <a:rPr lang="ru-RU" altLang="ru-RU" sz="2000" b="1" i="1" smtClean="0"/>
              <a:t>К</a:t>
            </a:r>
            <a:r>
              <a:rPr lang="ru-RU" altLang="ru-RU" sz="2000" b="1" i="1" baseline="30000" smtClean="0"/>
              <a:t>+</a:t>
            </a:r>
            <a:r>
              <a:rPr lang="ru-RU" altLang="ru-RU" sz="2000" b="1" i="1" smtClean="0"/>
              <a:t> и NH</a:t>
            </a:r>
            <a:r>
              <a:rPr lang="ru-RU" altLang="ru-RU" sz="2000" b="1" i="1" baseline="-25000" smtClean="0"/>
              <a:t>4</a:t>
            </a:r>
            <a:r>
              <a:rPr lang="ru-RU" altLang="ru-RU" sz="2000" b="1" i="1" baseline="52000" smtClean="0"/>
              <a:t>+</a:t>
            </a:r>
            <a:r>
              <a:rPr lang="ru-RU" altLang="ru-RU" sz="2000" baseline="5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13787" cy="648017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1800" i="1" smtClean="0"/>
              <a:t>3. </a:t>
            </a:r>
            <a:r>
              <a:rPr lang="ru-RU" altLang="ru-RU" sz="1800" b="1" i="1" smtClean="0"/>
              <a:t>Специфические</a:t>
            </a:r>
            <a:r>
              <a:rPr lang="ru-RU" altLang="ru-RU" sz="1800" i="1" smtClean="0"/>
              <a:t> - реакции, аналитический эффект которых характерен только для одного иона. Применяемый реагент –специфический, используется в дробном ходе анализа.</a:t>
            </a:r>
            <a:br>
              <a:rPr lang="ru-RU" altLang="ru-RU" sz="1800" i="1" smtClean="0"/>
            </a:br>
            <a:r>
              <a:rPr lang="ru-RU" altLang="ru-RU" sz="2000" b="1" i="1" smtClean="0"/>
              <a:t>NH</a:t>
            </a:r>
            <a:r>
              <a:rPr lang="ru-RU" altLang="ru-RU" sz="2000" b="1" i="1" baseline="-25000" smtClean="0"/>
              <a:t>4</a:t>
            </a:r>
            <a:r>
              <a:rPr lang="ru-RU" altLang="ru-RU" sz="2000" b="1" i="1" smtClean="0"/>
              <a:t>Cl + KOH→NH</a:t>
            </a:r>
            <a:r>
              <a:rPr lang="ru-RU" altLang="ru-RU" sz="2000" b="1" i="1" baseline="-25000" smtClean="0"/>
              <a:t>3</a:t>
            </a:r>
            <a:r>
              <a:rPr lang="ru-RU" altLang="ru-RU" sz="2000" b="1" i="1" smtClean="0"/>
              <a:t>↑+KCl+H</a:t>
            </a:r>
            <a:r>
              <a:rPr lang="ru-RU" altLang="ru-RU" sz="2000" b="1" i="1" baseline="-25000" smtClean="0"/>
              <a:t>2</a:t>
            </a:r>
            <a:r>
              <a:rPr lang="ru-RU" altLang="ru-RU" sz="2000" b="1" i="1" smtClean="0"/>
              <a:t>O</a:t>
            </a:r>
            <a:r>
              <a:rPr lang="ru-RU" altLang="ru-RU" sz="1800" i="1" smtClean="0"/>
              <a:t> запах аммиака, лакмусовая</a:t>
            </a:r>
            <a:br>
              <a:rPr lang="ru-RU" altLang="ru-RU" sz="1800" i="1" smtClean="0"/>
            </a:br>
            <a:r>
              <a:rPr lang="ru-RU" altLang="ru-RU" sz="1800" i="1" smtClean="0"/>
              <a:t>бумажка синеет.</a:t>
            </a:r>
            <a:r>
              <a:rPr lang="ru-RU" altLang="ru-RU" smtClean="0"/>
              <a:t> </a:t>
            </a:r>
          </a:p>
          <a:p>
            <a:pPr algn="ctr" eaLnBrk="1" hangingPunct="1">
              <a:lnSpc>
                <a:spcPct val="125000"/>
              </a:lnSpc>
              <a:buFontTx/>
              <a:buNone/>
            </a:pPr>
            <a:r>
              <a:rPr lang="ru-RU" altLang="ru-RU" sz="2000" b="1" smtClean="0"/>
              <a:t>Дробный анализ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1800" b="1" i="1" smtClean="0"/>
              <a:t>Дробным анализом</a:t>
            </a:r>
            <a:r>
              <a:rPr lang="ru-RU" altLang="ru-RU" sz="1800" i="1" smtClean="0"/>
              <a:t> называют обнаружение ионов с помощью селективных и специфических реакций в отдельных порциях анализируемого раствора, производимое в любой последовательности. Для обнаружения соответствующих ионов дробным методом необходимо применять селективные и специфические реактивы, позволяющие обнаружить искомый ион в присутствии посторонних ионов. При дробном ходе анализа для каждого определения берут отдельную пробу.</a:t>
            </a:r>
            <a:r>
              <a:rPr lang="ru-RU" altLang="ru-RU" smtClean="0"/>
              <a:t>  </a:t>
            </a:r>
          </a:p>
          <a:p>
            <a:pPr algn="ctr" eaLnBrk="1" hangingPunct="1">
              <a:lnSpc>
                <a:spcPct val="125000"/>
              </a:lnSpc>
              <a:buFontTx/>
              <a:buNone/>
            </a:pPr>
            <a:r>
              <a:rPr lang="ru-RU" altLang="ru-RU" smtClean="0"/>
              <a:t> </a:t>
            </a:r>
            <a:r>
              <a:rPr lang="ru-RU" altLang="ru-RU" sz="2000" b="1" smtClean="0"/>
              <a:t>Систематический анализ</a:t>
            </a:r>
            <a:r>
              <a:rPr lang="ru-RU" alt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1800" b="1" i="1" smtClean="0"/>
              <a:t>Систематическим ходом анализа</a:t>
            </a:r>
            <a:r>
              <a:rPr lang="ru-RU" altLang="ru-RU" sz="1800" i="1" smtClean="0"/>
              <a:t> - называется определенная последовательность выполнения аналитических реакций, при которой каждый ион обнаруживают после того, как будут обнаружены и удалены другие ионы, мешающие его обнаружению, то есть</a:t>
            </a:r>
            <a:br>
              <a:rPr lang="ru-RU" altLang="ru-RU" sz="1800" i="1" smtClean="0"/>
            </a:br>
            <a:r>
              <a:rPr lang="ru-RU" altLang="ru-RU" sz="1800" i="1" smtClean="0"/>
              <a:t>систематический анализ основан на последовательном открытии и удалении ионов, которые мешают дальнейшему определению. Для удаления ионов используют групповые или специфические реактивы.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2400" b="1" i="1" smtClean="0"/>
              <a:t>              Классификация и анализ катионов</a:t>
            </a:r>
            <a:br>
              <a:rPr lang="ru-RU" altLang="ru-RU" sz="2400" b="1" i="1" smtClean="0"/>
            </a:br>
            <a:r>
              <a:rPr lang="ru-RU" altLang="ru-RU" sz="1800" i="1" smtClean="0"/>
              <a:t>В основу классификации катионов в аналитической химии положено различие в растворимости образуемых ими солей и гидроксидов, позволяющее отделять (или отличать) одни группы ионов от других. Существуют разные системы группового разделения катионов: </a:t>
            </a:r>
            <a:r>
              <a:rPr lang="ru-RU" altLang="ru-RU" sz="1800" b="1" i="1" smtClean="0"/>
              <a:t>сероводородная</a:t>
            </a:r>
            <a:r>
              <a:rPr lang="ru-RU" altLang="ru-RU" sz="1800" i="1" smtClean="0"/>
              <a:t>, </a:t>
            </a:r>
            <a:r>
              <a:rPr lang="ru-RU" altLang="ru-RU" sz="1800" b="1" i="1" smtClean="0"/>
              <a:t>кислотно-основная</a:t>
            </a:r>
            <a:r>
              <a:rPr lang="ru-RU" altLang="ru-RU" sz="1800" i="1" smtClean="0"/>
              <a:t>, </a:t>
            </a:r>
            <a:r>
              <a:rPr lang="ru-RU" altLang="ru-RU" sz="1800" b="1" i="1" smtClean="0"/>
              <a:t>аммиачно-фосфатная</a:t>
            </a:r>
            <a:r>
              <a:rPr lang="ru-RU" altLang="ru-RU" sz="1800" i="1" smtClean="0"/>
              <a:t>, </a:t>
            </a:r>
            <a:r>
              <a:rPr lang="ru-RU" altLang="ru-RU" sz="1800" b="1" i="1" smtClean="0"/>
              <a:t>тиоацетамидная </a:t>
            </a:r>
            <a:r>
              <a:rPr lang="ru-RU" altLang="ru-RU" sz="1800" i="1" smtClean="0"/>
              <a:t>и др. Наибольшее распространение получили сульфидная и кислотно-основная классификации.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altLang="ru-RU" sz="1800" i="1" smtClean="0"/>
              <a:t> </a:t>
            </a:r>
            <a:r>
              <a:rPr lang="ru-RU" altLang="ru-RU" sz="1800" b="1" i="1" smtClean="0"/>
              <a:t>Сульфидная классификация</a:t>
            </a:r>
            <a:r>
              <a:rPr lang="ru-RU" altLang="ru-RU" sz="1800" i="1" smtClean="0"/>
              <a:t> основана на различной растворимости в воде сульфидов, хлоридов, карбонатов и гидроксидов.</a:t>
            </a:r>
            <a:r>
              <a:rPr lang="ru-RU" alt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ru-RU" altLang="ru-RU" sz="1800" b="1" i="1" smtClean="0"/>
              <a:t>Сопоставление групп катионов</a:t>
            </a:r>
            <a:r>
              <a:rPr lang="en-US" altLang="ru-RU" sz="1800" b="1" i="1" smtClean="0"/>
              <a:t> </a:t>
            </a:r>
            <a:r>
              <a:rPr lang="ru-RU" altLang="ru-RU" sz="1800" b="1" i="1" smtClean="0"/>
              <a:t>по различным классификациям</a:t>
            </a:r>
            <a:endParaRPr lang="ru-RU" altLang="ru-RU" sz="4000" i="1" smtClean="0"/>
          </a:p>
        </p:txBody>
      </p:sp>
      <p:graphicFrame>
        <p:nvGraphicFramePr>
          <p:cNvPr id="12447" name="Group 159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6053137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4010255310"/>
                    </a:ext>
                  </a:extLst>
                </a:gridCol>
                <a:gridCol w="2874963">
                  <a:extLst>
                    <a:ext uri="{9D8B030D-6E8A-4147-A177-3AD203B41FA5}">
                      <a16:colId xmlns:a16="http://schemas.microsoft.com/office/drawing/2014/main" xmlns="" val="2068580215"/>
                    </a:ext>
                  </a:extLst>
                </a:gridCol>
                <a:gridCol w="2898775">
                  <a:extLst>
                    <a:ext uri="{9D8B030D-6E8A-4147-A177-3AD203B41FA5}">
                      <a16:colId xmlns:a16="http://schemas.microsoft.com/office/drawing/2014/main" xmlns="" val="1342024154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xmlns="" val="1479187888"/>
                    </a:ext>
                  </a:extLst>
                </a:gridCol>
              </a:tblGrid>
              <a:tr h="41117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группы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Катионы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7883569"/>
                  </a:ext>
                </a:extLst>
              </a:tr>
              <a:tr h="6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Сероводородная классификация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Аммиачно-фосфатная классификация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Кислотно-щелочная классификация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0214311"/>
                  </a:ext>
                </a:extLst>
              </a:tr>
              <a:tr h="655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Li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Na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ru-RU" altLang="ru-RU" sz="16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2161730"/>
                  </a:ext>
                </a:extLst>
              </a:tr>
              <a:tr h="858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Sr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ru-RU" altLang="ru-RU" sz="16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Mg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Sr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Al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Bi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6709100"/>
                  </a:ext>
                </a:extLst>
              </a:tr>
              <a:tr h="8473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Co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Ni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Ni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Sr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7893053"/>
                  </a:ext>
                </a:extLst>
              </a:tr>
              <a:tr h="995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Cd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Bi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As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</a:t>
                      </a:r>
                      <a:endParaRPr kumimoji="0" lang="ru-RU" altLang="ru-RU" sz="16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As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As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</a:t>
                      </a:r>
                      <a:endParaRPr kumimoji="0" lang="ru-RU" altLang="ru-RU" sz="16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2539351"/>
                  </a:ext>
                </a:extLst>
              </a:tr>
              <a:tr h="8717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</a:t>
                      </a:r>
                      <a:r>
                        <a:rPr kumimoji="0" lang="en-US" altLang="ru-RU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3+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ru-RU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 </a:t>
                      </a:r>
                      <a:r>
                        <a:rPr kumimoji="0" lang="en-US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6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7386793"/>
                  </a:ext>
                </a:extLst>
              </a:tr>
              <a:tr h="809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Ni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Cu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Hg </a:t>
                      </a:r>
                      <a:r>
                        <a:rPr kumimoji="0" lang="en-US" altLang="ru-RU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6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965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Сульфидная классификация катионов</a:t>
            </a:r>
          </a:p>
        </p:txBody>
      </p:sp>
      <p:graphicFrame>
        <p:nvGraphicFramePr>
          <p:cNvPr id="8268" name="Group 76"/>
          <p:cNvGraphicFramePr>
            <a:graphicFrameLocks noGrp="1"/>
          </p:cNvGraphicFramePr>
          <p:nvPr>
            <p:ph idx="1"/>
          </p:nvPr>
        </p:nvGraphicFramePr>
        <p:xfrm>
          <a:off x="179388" y="836613"/>
          <a:ext cx="8748712" cy="5600700"/>
        </p:xfrm>
        <a:graphic>
          <a:graphicData uri="http://schemas.openxmlformats.org/drawingml/2006/table">
            <a:tbl>
              <a:tblPr/>
              <a:tblGrid>
                <a:gridCol w="1341437">
                  <a:extLst>
                    <a:ext uri="{9D8B030D-6E8A-4147-A177-3AD203B41FA5}">
                      <a16:colId xmlns:a16="http://schemas.microsoft.com/office/drawing/2014/main" xmlns="" val="1465106086"/>
                    </a:ext>
                  </a:extLst>
                </a:gridCol>
                <a:gridCol w="4491038">
                  <a:extLst>
                    <a:ext uri="{9D8B030D-6E8A-4147-A177-3AD203B41FA5}">
                      <a16:colId xmlns:a16="http://schemas.microsoft.com/office/drawing/2014/main" xmlns="" val="3256240743"/>
                    </a:ext>
                  </a:extLst>
                </a:gridCol>
                <a:gridCol w="2916237">
                  <a:extLst>
                    <a:ext uri="{9D8B030D-6E8A-4147-A177-3AD203B41FA5}">
                      <a16:colId xmlns:a16="http://schemas.microsoft.com/office/drawing/2014/main" xmlns="" val="3108184192"/>
                    </a:ext>
                  </a:extLst>
                </a:gridCol>
              </a:tblGrid>
              <a:tr h="914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катионов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Катионы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Групповой реагент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7699273"/>
                  </a:ext>
                </a:extLst>
              </a:tr>
              <a:tr h="694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NH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Мg</a:t>
                      </a:r>
                      <a:r>
                        <a:rPr kumimoji="0" lang="en-US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b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0374258"/>
                  </a:ext>
                </a:extLst>
              </a:tr>
              <a:tr h="640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Са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Sг</a:t>
                      </a:r>
                      <a:r>
                        <a:rPr kumimoji="0" lang="en-US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(NН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СO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присутствии</a:t>
                      </a:r>
                      <a:b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 и NH</a:t>
                      </a:r>
                      <a:r>
                        <a:rPr kumimoji="0" lang="ru-RU" altLang="ru-RU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kumimoji="0" lang="en-US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kumimoji="0" lang="ru-RU" alt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6594547"/>
                  </a:ext>
                </a:extLst>
              </a:tr>
              <a:tr h="974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Fе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Fе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Мn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</a:t>
                      </a:r>
                      <a:r>
                        <a:rPr kumimoji="0" lang="en-US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Сг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Zn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(NН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присутствии</a:t>
                      </a:r>
                      <a:b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 и NН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1996210"/>
                  </a:ext>
                </a:extLst>
              </a:tr>
              <a:tr h="914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2+,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2+,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Cd</a:t>
                      </a:r>
                      <a:r>
                        <a:rPr kumimoji="0" lang="ru-RU" altLang="ru-RU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присутствии </a:t>
                      </a: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НС</a:t>
                      </a:r>
                      <a:r>
                        <a:rPr kumimoji="0" lang="en-US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745480"/>
                  </a:ext>
                </a:extLst>
              </a:tr>
              <a:tr h="14621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r>
                        <a:rPr kumimoji="0" lang="ru-RU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Pb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Hg</a:t>
                      </a:r>
                      <a:r>
                        <a:rPr kumimoji="0" lang="ru-RU" alt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НС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2033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621</Words>
  <Application>Microsoft Office PowerPoint</Application>
  <PresentationFormat>Экран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Презентация PowerPoint</vt:lpstr>
      <vt:lpstr>Качественный анализ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Сопоставление групп катионов по различным классификациям</vt:lpstr>
      <vt:lpstr>Сульфидная классификация катионов</vt:lpstr>
      <vt:lpstr>, Кислотно-основная классификация катионов</vt:lpstr>
    </vt:vector>
  </TitlesOfParts>
  <Company>Tycoon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Качественный анализ</dc:title>
  <dc:creator>User</dc:creator>
  <cp:lastModifiedBy>tch-zakup</cp:lastModifiedBy>
  <cp:revision>17</cp:revision>
  <dcterms:created xsi:type="dcterms:W3CDTF">2020-01-01T15:26:45Z</dcterms:created>
  <dcterms:modified xsi:type="dcterms:W3CDTF">2020-04-20T12:51:20Z</dcterms:modified>
</cp:coreProperties>
</file>