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0" r:id="rId5"/>
    <p:sldId id="261" r:id="rId6"/>
    <p:sldId id="267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66E1A-7B8F-4301-BF65-2DDF8C196E5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1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015C8-2E2A-45A4-BE1E-4CA4C779420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8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8EC71-0119-49F1-8DA7-67161F71DD1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65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5981D-781B-4610-8B82-335C950A401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4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27A00-AFB7-40CE-AC0D-B5D67014BB7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27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A9E95-C5D6-41D6-946C-DC2B2B930A3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15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A1D30-87D6-4C11-9357-761FF56E5F8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20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4B347-6AD0-4897-A0D8-261BA8E6B7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623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263E8-1673-4D4F-8C82-D493DBB1A34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09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DB15B-6A01-4690-953C-291936376E8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5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A9769-8DC5-489A-8D21-6C54588E285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98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D7A2CE-55B9-447B-A2B8-D1925E14659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2" name="Rectangle 224"/>
          <p:cNvSpPr>
            <a:spLocks noChangeArrowheads="1"/>
          </p:cNvSpPr>
          <p:nvPr/>
        </p:nvSpPr>
        <p:spPr bwMode="auto">
          <a:xfrm>
            <a:off x="539750" y="1773238"/>
            <a:ext cx="8280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 i="1"/>
              <a:t>Презентация  «</a:t>
            </a:r>
            <a:r>
              <a:rPr lang="ru-RU" sz="2800" b="1" i="1">
                <a:solidFill>
                  <a:schemeClr val="tx2"/>
                </a:solidFill>
              </a:rPr>
              <a:t>Классификация методов титриметрического анализа</a:t>
            </a:r>
            <a:r>
              <a:rPr lang="ru-RU" sz="2800" b="1" i="1"/>
              <a:t>»</a:t>
            </a:r>
          </a:p>
          <a:p>
            <a:r>
              <a:rPr lang="ru-RU" sz="2800" b="1" i="1"/>
              <a:t>Предмет Аналитическая химия</a:t>
            </a:r>
          </a:p>
          <a:p>
            <a:r>
              <a:rPr lang="ru-RU" sz="2800" b="1" i="1"/>
              <a:t>Преподаватель Шилов С.А.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76250"/>
          </a:xfrm>
        </p:spPr>
        <p:txBody>
          <a:bodyPr/>
          <a:lstStyle/>
          <a:p>
            <a:r>
              <a:rPr lang="ru-RU" sz="2000" b="1" i="1"/>
              <a:t>Классификация методов титриметрического анализа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192838"/>
          </a:xfrm>
        </p:spPr>
        <p:txBody>
          <a:bodyPr/>
          <a:lstStyle/>
          <a:p>
            <a:endParaRPr lang="ru-RU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76250"/>
            <a:ext cx="8785225" cy="619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433387"/>
          </a:xfrm>
        </p:spPr>
        <p:txBody>
          <a:bodyPr/>
          <a:lstStyle/>
          <a:p>
            <a:r>
              <a:rPr lang="ru-RU" sz="2000" b="1" i="1"/>
              <a:t>Классификация методов титриметрического анализа</a:t>
            </a:r>
          </a:p>
        </p:txBody>
      </p:sp>
      <p:graphicFrame>
        <p:nvGraphicFramePr>
          <p:cNvPr id="3116" name="Group 44"/>
          <p:cNvGraphicFramePr>
            <a:graphicFrameLocks noGrp="1"/>
          </p:cNvGraphicFramePr>
          <p:nvPr>
            <p:ph idx="1"/>
          </p:nvPr>
        </p:nvGraphicFramePr>
        <p:xfrm>
          <a:off x="107950" y="549275"/>
          <a:ext cx="8578850" cy="2808288"/>
        </p:xfrm>
        <a:graphic>
          <a:graphicData uri="http://schemas.openxmlformats.org/drawingml/2006/table">
            <a:tbl>
              <a:tblPr/>
              <a:tblGrid>
                <a:gridCol w="2376488"/>
                <a:gridCol w="1223962"/>
                <a:gridCol w="1727200"/>
                <a:gridCol w="1512888"/>
                <a:gridCol w="1738312"/>
              </a:tblGrid>
              <a:tr h="140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комплексонометрия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Хелато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метрия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комплексонометрия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ЭДТА, Трилон Б, комплексон 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III</a:t>
                      </a: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Ионы металлов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Осадительное титрование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Аргентометрия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Меркуромет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AgNO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Hg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(NO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sz="1800" b="1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Галогены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179388" y="3716338"/>
            <a:ext cx="8785225" cy="273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chemeClr val="tx2"/>
                </a:solidFill>
              </a:rPr>
              <a:t>Кислотно-основное титрование </a:t>
            </a:r>
          </a:p>
          <a:p>
            <a:pPr>
              <a:lnSpc>
                <a:spcPct val="140000"/>
              </a:lnSpc>
            </a:pPr>
            <a:r>
              <a:rPr lang="ru-RU" i="1"/>
              <a:t>Кислотно-основное титрование  это - метод нейтрализации который основан на проведении кислотно-основных (протолитических) реакций между кислотой </a:t>
            </a:r>
            <a:r>
              <a:rPr lang="ru-RU" sz="2000" b="1" i="1"/>
              <a:t>НА</a:t>
            </a:r>
            <a:r>
              <a:rPr lang="ru-RU" i="1"/>
              <a:t> и основанием </a:t>
            </a:r>
            <a:r>
              <a:rPr lang="ru-RU" sz="2000" b="1" i="1"/>
              <a:t>В:</a:t>
            </a:r>
            <a:r>
              <a:rPr lang="ru-RU"/>
              <a:t> </a:t>
            </a:r>
          </a:p>
          <a:p>
            <a:pPr algn="ctr"/>
            <a:r>
              <a:rPr lang="ru-RU" sz="2000" b="1" i="1"/>
              <a:t>НА</a:t>
            </a:r>
            <a:r>
              <a:rPr lang="ru-RU" sz="2000"/>
              <a:t> + </a:t>
            </a:r>
            <a:r>
              <a:rPr lang="ru-RU" sz="2000" b="1" i="1"/>
              <a:t>В = А</a:t>
            </a:r>
            <a:r>
              <a:rPr lang="ru-RU" sz="2000" b="1" i="1" baseline="30000"/>
              <a:t>-</a:t>
            </a:r>
            <a:r>
              <a:rPr lang="ru-RU" sz="2000" b="1" i="1"/>
              <a:t> + НВ</a:t>
            </a:r>
            <a:r>
              <a:rPr lang="ru-RU" sz="2000" b="1" i="1" baseline="30000"/>
              <a:t>+</a:t>
            </a:r>
          </a:p>
          <a:p>
            <a:r>
              <a:rPr lang="ru-RU" i="1"/>
              <a:t>в водном растворе идет реакция:</a:t>
            </a:r>
          </a:p>
          <a:p>
            <a:r>
              <a:rPr lang="ru-RU" sz="2000" b="1" i="1"/>
              <a:t>                                        </a:t>
            </a:r>
            <a:r>
              <a:rPr lang="en-US" sz="2000" b="1" i="1"/>
              <a:t>H</a:t>
            </a:r>
            <a:r>
              <a:rPr lang="ru-RU" sz="2000" b="1" i="1" baseline="-25000"/>
              <a:t>3</a:t>
            </a:r>
            <a:r>
              <a:rPr lang="en-US" sz="2000" b="1" i="1"/>
              <a:t>O</a:t>
            </a:r>
            <a:r>
              <a:rPr lang="ru-RU" sz="2000" b="1" i="1" baseline="30000"/>
              <a:t>+</a:t>
            </a:r>
            <a:r>
              <a:rPr lang="ru-RU" sz="2000" b="1" i="1"/>
              <a:t>  +  </a:t>
            </a:r>
            <a:r>
              <a:rPr lang="en-US" sz="2000" b="1" i="1"/>
              <a:t>OH</a:t>
            </a:r>
            <a:r>
              <a:rPr lang="ru-RU" sz="2000" b="1" i="1" baseline="30000"/>
              <a:t>- </a:t>
            </a:r>
            <a:r>
              <a:rPr lang="ru-RU" sz="2000" b="1" i="1"/>
              <a:t> </a:t>
            </a:r>
            <a:r>
              <a:rPr lang="en-US" sz="2000" b="1" i="1">
                <a:sym typeface="Symbol" pitchFamily="18" charset="2"/>
              </a:rPr>
              <a:t></a:t>
            </a:r>
            <a:r>
              <a:rPr lang="ru-RU" sz="2000" b="1" i="1"/>
              <a:t> 2 Н</a:t>
            </a:r>
            <a:r>
              <a:rPr lang="ru-RU" sz="2000" b="1" i="1" baseline="-25000"/>
              <a:t>2</a:t>
            </a:r>
            <a:r>
              <a:rPr lang="ru-RU" sz="2000" b="1" i="1"/>
              <a:t>О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ru-RU" sz="2000" b="1" i="1" baseline="30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ru-RU" sz="2400" b="1" i="1"/>
              <a:t>Кислотно-основное титрование </a:t>
            </a:r>
            <a:br>
              <a:rPr lang="ru-RU" sz="2400" b="1" i="1"/>
            </a:br>
            <a:endParaRPr lang="ru-RU" sz="2400" b="1" i="1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49275"/>
            <a:ext cx="8856662" cy="5576888"/>
          </a:xfrm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ru-RU" sz="1800" i="1"/>
              <a:t>К методу кислотно-основного титрования относятся все определения в водном растворе, в основе которых лежат реакции между  </a:t>
            </a:r>
            <a:r>
              <a:rPr lang="ru-RU" sz="1800" b="1" i="1"/>
              <a:t>кислотами</a:t>
            </a:r>
            <a:r>
              <a:rPr lang="ru-RU" sz="1800" i="1"/>
              <a:t> и </a:t>
            </a:r>
            <a:r>
              <a:rPr lang="ru-RU" sz="1800" b="1" i="1"/>
              <a:t>основаниями</a:t>
            </a:r>
            <a:r>
              <a:rPr lang="ru-RU" sz="1800" i="1"/>
              <a:t>.  В качестве титрантов обычно используют </a:t>
            </a:r>
            <a:r>
              <a:rPr lang="ru-RU" sz="1800" b="1" i="1"/>
              <a:t>сильные кислоты и основания</a:t>
            </a:r>
            <a:r>
              <a:rPr lang="ru-RU" sz="1800" i="1"/>
              <a:t>. Определение (</a:t>
            </a:r>
            <a:r>
              <a:rPr lang="ru-RU" sz="1800" b="1" i="1"/>
              <a:t>КТТ</a:t>
            </a:r>
            <a:r>
              <a:rPr lang="ru-RU" sz="1800" i="1"/>
              <a:t>) обычно основано на резком изменении </a:t>
            </a:r>
            <a:r>
              <a:rPr lang="ru-RU" sz="1800" b="1" i="1"/>
              <a:t>рН</a:t>
            </a:r>
            <a:r>
              <a:rPr lang="ru-RU" sz="1800" i="1"/>
              <a:t>, наблюдаемом вблизи (</a:t>
            </a:r>
            <a:r>
              <a:rPr lang="ru-RU" sz="1800" b="1" i="1"/>
              <a:t>ТЭ</a:t>
            </a:r>
            <a:r>
              <a:rPr lang="ru-RU" sz="1800" i="1"/>
              <a:t>).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ru-RU"/>
              <a:t> </a:t>
            </a:r>
            <a:r>
              <a:rPr lang="ru-RU" sz="1800" i="1"/>
              <a:t>Метод нейтрализации включает  два варианта – </a:t>
            </a:r>
            <a:r>
              <a:rPr lang="ru-RU" sz="1800" b="1" i="1"/>
              <a:t>ацидиметрию</a:t>
            </a:r>
            <a:r>
              <a:rPr lang="ru-RU" sz="1800" i="1"/>
              <a:t> (титрант – раствор сильной кислоты) и – </a:t>
            </a:r>
            <a:r>
              <a:rPr lang="ru-RU" sz="1800" b="1" i="1"/>
              <a:t>алкалиметрию</a:t>
            </a:r>
            <a:r>
              <a:rPr lang="ru-RU" sz="1800" i="1"/>
              <a:t> (титрант – раствор сильного основания). Эти методы соответственно применяют для определения оснований и кислот, в том числе ионных и многопротонных. </a:t>
            </a:r>
          </a:p>
          <a:p>
            <a:pPr algn="just">
              <a:lnSpc>
                <a:spcPct val="130000"/>
              </a:lnSpc>
              <a:buFontTx/>
              <a:buNone/>
            </a:pPr>
            <a:r>
              <a:rPr lang="ru-RU" sz="1800" i="1"/>
              <a:t>Титрование слабых кислот и слабых оснований в водных растворах соответствует схемам: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ru-RU" sz="1800" i="1"/>
              <a:t>                                           </a:t>
            </a:r>
            <a:r>
              <a:rPr lang="ru-RU" sz="2000" b="1" i="1"/>
              <a:t>НА  +  ОН</a:t>
            </a:r>
            <a:r>
              <a:rPr lang="ru-RU" sz="2000" b="1" i="1" baseline="30000"/>
              <a:t>-</a:t>
            </a:r>
            <a:r>
              <a:rPr lang="ru-RU" sz="2000" b="1" i="1"/>
              <a:t>  </a:t>
            </a:r>
            <a:r>
              <a:rPr lang="en-US" sz="2000" b="1" i="1">
                <a:sym typeface="Symbol" pitchFamily="18" charset="2"/>
              </a:rPr>
              <a:t></a:t>
            </a:r>
            <a:r>
              <a:rPr lang="ru-RU" sz="2000" b="1" i="1"/>
              <a:t>  Н</a:t>
            </a:r>
            <a:r>
              <a:rPr lang="ru-RU" sz="2000" b="1" i="1" baseline="-25000"/>
              <a:t>2</a:t>
            </a:r>
            <a:r>
              <a:rPr lang="ru-RU" sz="2000" b="1" i="1"/>
              <a:t>О</a:t>
            </a:r>
            <a:r>
              <a:rPr lang="ru-RU" sz="1800" i="1"/>
              <a:t>                     </a:t>
            </a:r>
            <a:r>
              <a:rPr lang="ru-RU" sz="1800" b="1" i="1"/>
              <a:t>(алкалиметрия)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ru-RU" sz="1800" i="1"/>
              <a:t>                                           </a:t>
            </a:r>
            <a:r>
              <a:rPr lang="ru-RU" sz="2000" b="1" i="1"/>
              <a:t>В  +  Н</a:t>
            </a:r>
            <a:r>
              <a:rPr lang="ru-RU" sz="2000" b="1" i="1" baseline="-25000"/>
              <a:t>3</a:t>
            </a:r>
            <a:r>
              <a:rPr lang="en-US" sz="2000" b="1" i="1"/>
              <a:t>O</a:t>
            </a:r>
            <a:r>
              <a:rPr lang="ru-RU" sz="2000" b="1" i="1" baseline="30000"/>
              <a:t>+</a:t>
            </a:r>
            <a:r>
              <a:rPr lang="ru-RU" sz="2000" b="1" i="1"/>
              <a:t>   </a:t>
            </a:r>
            <a:r>
              <a:rPr lang="en-US" sz="2000" b="1" i="1">
                <a:sym typeface="Symbol" pitchFamily="18" charset="2"/>
              </a:rPr>
              <a:t></a:t>
            </a:r>
            <a:r>
              <a:rPr lang="ru-RU" sz="2000" b="1" i="1"/>
              <a:t>  НВ</a:t>
            </a:r>
            <a:r>
              <a:rPr lang="ru-RU" sz="2000" b="1" i="1" baseline="30000"/>
              <a:t>+ </a:t>
            </a:r>
            <a:r>
              <a:rPr lang="ru-RU" sz="2000" b="1" i="1"/>
              <a:t>  +  Н</a:t>
            </a:r>
            <a:r>
              <a:rPr lang="ru-RU" sz="2000" b="1" i="1" baseline="-25000"/>
              <a:t>2</a:t>
            </a:r>
            <a:r>
              <a:rPr lang="ru-RU" sz="2000" b="1" i="1"/>
              <a:t>О</a:t>
            </a:r>
            <a:r>
              <a:rPr lang="ru-RU" sz="1800" i="1"/>
              <a:t>      </a:t>
            </a:r>
            <a:r>
              <a:rPr lang="ru-RU" sz="1800" b="1" i="1"/>
              <a:t>(ацидиметрия)</a:t>
            </a:r>
          </a:p>
          <a:p>
            <a:pPr>
              <a:lnSpc>
                <a:spcPct val="130000"/>
              </a:lnSpc>
              <a:buFontTx/>
              <a:buNone/>
            </a:pPr>
            <a:endParaRPr lang="ru-RU" sz="1800" b="1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792163"/>
          </a:xfrm>
        </p:spPr>
        <p:txBody>
          <a:bodyPr/>
          <a:lstStyle/>
          <a:p>
            <a:r>
              <a:rPr lang="ru-RU" sz="2800" b="1" i="1"/>
              <a:t>Кислотно-основное титрование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785225" cy="5689600"/>
          </a:xfrm>
        </p:spPr>
        <p:txBody>
          <a:bodyPr/>
          <a:lstStyle/>
          <a:p>
            <a:pPr algn="just">
              <a:lnSpc>
                <a:spcPct val="140000"/>
              </a:lnSpc>
              <a:buFontTx/>
              <a:buNone/>
            </a:pPr>
            <a:endParaRPr lang="ru-RU" sz="1800" i="1"/>
          </a:p>
          <a:p>
            <a:pPr algn="just">
              <a:lnSpc>
                <a:spcPct val="140000"/>
              </a:lnSpc>
              <a:buFontTx/>
              <a:buNone/>
            </a:pPr>
            <a:r>
              <a:rPr lang="ru-RU" sz="1800" i="1"/>
              <a:t>Если титрант и титруемое вещество являются сильной кислотой и сильным основанием, то значение  </a:t>
            </a:r>
            <a:r>
              <a:rPr lang="ru-RU" sz="1800" b="1" i="1"/>
              <a:t>pH</a:t>
            </a:r>
            <a:r>
              <a:rPr lang="ru-RU" sz="1800" i="1"/>
              <a:t>  в точке эквивалентности при 25</a:t>
            </a:r>
            <a:r>
              <a:rPr lang="ru-RU" sz="1800" i="1" baseline="30000"/>
              <a:t>о</a:t>
            </a:r>
            <a:r>
              <a:rPr lang="ru-RU" sz="1800" i="1"/>
              <a:t>С равно 7,00 и величина интервала резкого изменения  </a:t>
            </a:r>
            <a:r>
              <a:rPr lang="ru-RU" sz="1800" b="1" i="1"/>
              <a:t>pH </a:t>
            </a:r>
            <a:r>
              <a:rPr lang="ru-RU" sz="1800" i="1"/>
              <a:t>определяется только их концентрациями.  Конечную точку титрования (</a:t>
            </a:r>
            <a:r>
              <a:rPr lang="ru-RU" sz="1800" b="1" i="1"/>
              <a:t>К.Т.Т</a:t>
            </a:r>
            <a:r>
              <a:rPr lang="ru-RU" sz="1800" i="1"/>
              <a:t>) устанавливают с помощью кислотно-основных индикаторов. </a:t>
            </a:r>
          </a:p>
          <a:p>
            <a:pPr algn="just">
              <a:lnSpc>
                <a:spcPct val="145000"/>
              </a:lnSpc>
              <a:buFontTx/>
              <a:buNone/>
            </a:pPr>
            <a:r>
              <a:rPr lang="ru-RU" sz="1800" b="1" i="1"/>
              <a:t>Кислотно-основные</a:t>
            </a:r>
            <a:r>
              <a:rPr lang="ru-RU" sz="1800" i="1"/>
              <a:t> </a:t>
            </a:r>
            <a:r>
              <a:rPr lang="ru-RU" sz="1800" b="1" i="1"/>
              <a:t>индикаторы</a:t>
            </a:r>
            <a:r>
              <a:rPr lang="ru-RU" sz="1800" i="1"/>
              <a:t> </a:t>
            </a:r>
            <a:r>
              <a:rPr lang="ru-RU" sz="1800" b="1" i="1"/>
              <a:t>Кислотно-основные</a:t>
            </a:r>
            <a:r>
              <a:rPr lang="ru-RU" sz="1800" i="1"/>
              <a:t> </a:t>
            </a:r>
            <a:r>
              <a:rPr lang="ru-RU" sz="1800" b="1" i="1"/>
              <a:t>индикаторы</a:t>
            </a:r>
            <a:r>
              <a:rPr lang="ru-RU" sz="1800" i="1"/>
              <a:t> – это органические красители, обладающие  свойствами слабых кислот или  оснований, причем их кислотные и основные формы различаются по окраске. Такие вещества претерпевают хорошо заметное изменение окраски в определенной области значений  </a:t>
            </a:r>
            <a:r>
              <a:rPr lang="ru-RU" sz="1800" b="1" i="1"/>
              <a:t>рН</a:t>
            </a:r>
            <a:r>
              <a:rPr lang="ru-RU" sz="1800" i="1"/>
              <a:t> раствора. </a:t>
            </a:r>
            <a:endParaRPr lang="ru-RU"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r>
              <a:rPr lang="ru-RU" sz="1800" b="1" i="1"/>
              <a:t>Кислотно-основное титрование</a:t>
            </a:r>
          </a:p>
        </p:txBody>
      </p:sp>
      <p:graphicFrame>
        <p:nvGraphicFramePr>
          <p:cNvPr id="17464" name="Group 56"/>
          <p:cNvGraphicFramePr>
            <a:graphicFrameLocks noGrp="1"/>
          </p:cNvGraphicFramePr>
          <p:nvPr>
            <p:ph idx="1"/>
          </p:nvPr>
        </p:nvGraphicFramePr>
        <p:xfrm>
          <a:off x="457200" y="1773238"/>
          <a:ext cx="8229600" cy="4751008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Индикатор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Окраска недиссоцииро- ванных молекул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Окраска анионов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Метиловый оранжевый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Красная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Желтая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Метиловый красный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Красная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Желтая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Лакмус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Красная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Синяя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Фенолфталеин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Бесцветная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Малиновая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Тимолфталеин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Бесцветная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Синяя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Бромтимоловый синий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Желтая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Синяя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501650" y="765175"/>
            <a:ext cx="8642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i="1"/>
              <a:t>При кислотно-основном титровании наиболее употребительны  индикаторы: метиловый оранжевый, метиловый красный, лакмус и фенолфталеин.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229600" cy="561975"/>
          </a:xfrm>
        </p:spPr>
        <p:txBody>
          <a:bodyPr/>
          <a:lstStyle/>
          <a:p>
            <a:r>
              <a:rPr lang="ru-RU" altLang="ru-RU" sz="2800" b="1" i="1"/>
              <a:t>Титриметрический анализ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765175"/>
            <a:ext cx="8424863" cy="5976938"/>
          </a:xfrm>
        </p:spPr>
        <p:txBody>
          <a:bodyPr/>
          <a:lstStyle/>
          <a:p>
            <a:pPr algn="just">
              <a:lnSpc>
                <a:spcPct val="120000"/>
              </a:lnSpc>
              <a:buFontTx/>
              <a:buNone/>
            </a:pPr>
            <a:r>
              <a:rPr lang="ru-RU" altLang="ru-RU" sz="1800" i="1"/>
              <a:t>Момент когда индикатор изменит свою окраску. называется </a:t>
            </a:r>
            <a:r>
              <a:rPr lang="ru-RU" altLang="ru-RU" sz="1800" b="1" i="1" u="sng"/>
              <a:t>конечной точкой титрования</a:t>
            </a:r>
            <a:r>
              <a:rPr lang="ru-RU" altLang="ru-RU" sz="1800" i="1"/>
              <a:t> – (</a:t>
            </a:r>
            <a:r>
              <a:rPr lang="ru-RU" altLang="ru-RU" sz="1800" b="1" i="1"/>
              <a:t>К.т.т).</a:t>
            </a:r>
            <a:r>
              <a:rPr lang="ru-RU" altLang="ru-RU" sz="1800" i="1"/>
              <a:t> </a:t>
            </a:r>
            <a:r>
              <a:rPr lang="ru-RU" altLang="ru-RU" sz="1800" b="1" i="1"/>
              <a:t>К.т.т.,</a:t>
            </a:r>
            <a:r>
              <a:rPr lang="ru-RU" altLang="ru-RU" sz="1800" i="1"/>
              <a:t> как правило, совпадает с моментом, когда реакция между определяемым веществом и титрантом закончена, т.е. к аликвоте добавлено точно эквивалентное количество </a:t>
            </a:r>
            <a:r>
              <a:rPr lang="ru-RU" altLang="ru-RU" sz="1800" b="1" i="1"/>
              <a:t>титранта </a:t>
            </a:r>
            <a:r>
              <a:rPr lang="ru-RU" altLang="ru-RU" sz="1800" i="1"/>
              <a:t>– этот момент называется </a:t>
            </a:r>
            <a:r>
              <a:rPr lang="ru-RU" altLang="ru-RU" sz="1800" b="1" i="1" u="sng"/>
              <a:t>точкой эквивалентности</a:t>
            </a:r>
            <a:r>
              <a:rPr lang="ru-RU" altLang="ru-RU" sz="1800" i="1"/>
              <a:t>, (</a:t>
            </a:r>
            <a:r>
              <a:rPr lang="ru-RU" altLang="ru-RU" sz="1800" b="1" i="1"/>
              <a:t>ТЭ)</a:t>
            </a:r>
            <a:r>
              <a:rPr lang="ru-RU" altLang="ru-RU" sz="1800" i="1"/>
              <a:t>. Таким образом </a:t>
            </a:r>
            <a:r>
              <a:rPr lang="ru-RU" altLang="ru-RU" sz="1800" b="1" i="1"/>
              <a:t>ТЭ</a:t>
            </a:r>
            <a:r>
              <a:rPr lang="ru-RU" altLang="ru-RU" sz="1800" i="1"/>
              <a:t> и </a:t>
            </a:r>
            <a:r>
              <a:rPr lang="ru-RU" altLang="ru-RU" sz="1800" b="1" i="1"/>
              <a:t>К.т.т.</a:t>
            </a:r>
            <a:r>
              <a:rPr lang="ru-RU" altLang="ru-RU" sz="1800" i="1"/>
              <a:t> – это две характеристики одного и того же момента, одна – теоретическая, другая – экспериментальная, зависящая от выбранного индикатора. При титровании необходимо точно установить момент наступления эквивалентности, т.е. фиксировать </a:t>
            </a:r>
            <a:r>
              <a:rPr lang="ru-RU" altLang="ru-RU" sz="1800" b="1" i="1"/>
              <a:t>точку эквивалентности</a:t>
            </a:r>
            <a:r>
              <a:rPr lang="ru-RU" altLang="ru-RU" sz="1800" i="1"/>
              <a:t>. </a:t>
            </a:r>
          </a:p>
          <a:p>
            <a:pPr algn="just">
              <a:lnSpc>
                <a:spcPct val="120000"/>
              </a:lnSpc>
              <a:buFontTx/>
              <a:buNone/>
            </a:pPr>
            <a:r>
              <a:rPr lang="ru-RU" altLang="ru-RU" sz="1800" i="1"/>
              <a:t>При титровании используют два раствора: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ru-RU" altLang="ru-RU" sz="1800" i="1"/>
              <a:t>1)   </a:t>
            </a:r>
            <a:r>
              <a:rPr lang="ru-RU" altLang="ru-RU" sz="1800" b="1" i="1"/>
              <a:t>Стандартный  раствор</a:t>
            </a:r>
            <a:r>
              <a:rPr lang="ru-RU" altLang="ru-RU" sz="1800" i="1"/>
              <a:t> - раствор титранта с точно известной концентрацией, объем которого определяется с помощью бюретки;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ru-RU" altLang="ru-RU" sz="1800" i="1"/>
              <a:t>2)    </a:t>
            </a:r>
            <a:r>
              <a:rPr lang="ru-RU" altLang="ru-RU" sz="1800" b="1" i="1"/>
              <a:t>титруемый раствор</a:t>
            </a:r>
            <a:r>
              <a:rPr lang="ru-RU" altLang="ru-RU" sz="1800" i="1"/>
              <a:t> – называют это  раствор анализируемого вещества с точно известным объемом, концентрацию которого необходимо определить, содержится в конической колбе. </a:t>
            </a:r>
          </a:p>
          <a:p>
            <a:pPr>
              <a:lnSpc>
                <a:spcPct val="140000"/>
              </a:lnSpc>
              <a:buFontTx/>
              <a:buNone/>
            </a:pPr>
            <a:endParaRPr lang="ru-RU" altLang="ru-RU" sz="1800" i="1"/>
          </a:p>
          <a:p>
            <a:pPr algn="just">
              <a:lnSpc>
                <a:spcPct val="135000"/>
              </a:lnSpc>
              <a:buFontTx/>
              <a:buNone/>
            </a:pPr>
            <a:endParaRPr lang="ru-RU" altLang="ru-RU" i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201612"/>
          </a:xfrm>
        </p:spPr>
        <p:txBody>
          <a:bodyPr/>
          <a:lstStyle/>
          <a:p>
            <a:r>
              <a:rPr lang="ru-RU" sz="2400" b="1" i="1"/>
              <a:t>Кривая титрования сильной кислоты щёлочью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476250"/>
            <a:ext cx="8928100" cy="6192838"/>
          </a:xfrm>
        </p:spPr>
        <p:txBody>
          <a:bodyPr/>
          <a:lstStyle/>
          <a:p>
            <a:pPr>
              <a:buFontTx/>
              <a:buNone/>
            </a:pPr>
            <a:r>
              <a:rPr lang="ru-RU" sz="1800" i="1"/>
              <a:t>При построении кривых титрования рассчитывают </a:t>
            </a:r>
            <a:r>
              <a:rPr lang="ru-RU" sz="1800" b="1" i="1"/>
              <a:t>рН </a:t>
            </a:r>
            <a:r>
              <a:rPr lang="ru-RU" sz="1800" i="1"/>
              <a:t>четырёх основных этапов:</a:t>
            </a:r>
          </a:p>
          <a:p>
            <a:pPr>
              <a:buFontTx/>
              <a:buNone/>
            </a:pPr>
            <a:r>
              <a:rPr lang="ru-RU" sz="1800" i="1"/>
              <a:t>1 до начала титрования;</a:t>
            </a:r>
          </a:p>
          <a:p>
            <a:pPr>
              <a:buFontTx/>
              <a:buNone/>
            </a:pPr>
            <a:r>
              <a:rPr lang="ru-RU" sz="1800" i="1"/>
              <a:t>2 титрование до (</a:t>
            </a:r>
            <a:r>
              <a:rPr lang="ru-RU" sz="1800" b="1" i="1"/>
              <a:t>ТЭ</a:t>
            </a:r>
            <a:r>
              <a:rPr lang="ru-RU" sz="1800" i="1"/>
              <a:t>);</a:t>
            </a:r>
          </a:p>
          <a:p>
            <a:pPr>
              <a:buFontTx/>
              <a:buNone/>
            </a:pPr>
            <a:r>
              <a:rPr lang="ru-RU" sz="1800" i="1"/>
              <a:t>3 точка эквивалентности;</a:t>
            </a:r>
          </a:p>
          <a:p>
            <a:pPr>
              <a:buFontTx/>
              <a:buNone/>
            </a:pPr>
            <a:r>
              <a:rPr lang="ru-RU" sz="1800" i="1"/>
              <a:t>4 после точки эквивалентности. </a:t>
            </a:r>
          </a:p>
          <a:p>
            <a:pPr>
              <a:buFontTx/>
              <a:buNone/>
            </a:pPr>
            <a:endParaRPr lang="ru-RU" sz="1800" i="1"/>
          </a:p>
          <a:p>
            <a:endParaRPr lang="ru-RU" i="1"/>
          </a:p>
        </p:txBody>
      </p:sp>
      <p:pic>
        <p:nvPicPr>
          <p:cNvPr id="10246" name="Picture 6" descr="img-_HEx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844675"/>
            <a:ext cx="4537075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79388" y="2519363"/>
            <a:ext cx="3887787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ru-RU" i="1"/>
              <a:t>Точка эквивалентности соответствует объёму титранта 10 мл. Обращает внимание резкий скачок величины рН в этой области. Объём одной капли раствора обычно составляет 0,01-0,02 мл.</a:t>
            </a:r>
            <a:r>
              <a:rPr lang="ru-RU"/>
              <a:t> 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50825" y="5257800"/>
            <a:ext cx="864235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ru-RU" i="1"/>
              <a:t>В области эквивалентной точки при добавлении капли щёлочи </a:t>
            </a:r>
            <a:r>
              <a:rPr lang="ru-RU" b="1" i="1"/>
              <a:t>рН </a:t>
            </a:r>
            <a:r>
              <a:rPr lang="ru-RU" i="1"/>
              <a:t>возрастает на 3-6 единиц. Поэтому (</a:t>
            </a:r>
            <a:r>
              <a:rPr lang="ru-RU" b="1" i="1"/>
              <a:t>ТЭ</a:t>
            </a:r>
            <a:r>
              <a:rPr lang="ru-RU" i="1"/>
              <a:t>) можно определить с помощью любого цветного индикатора, изменяющего окраску в области значений </a:t>
            </a:r>
            <a:r>
              <a:rPr lang="ru-RU" b="1" i="1"/>
              <a:t>рН </a:t>
            </a:r>
            <a:r>
              <a:rPr lang="ru-RU" i="1"/>
              <a:t>от 4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07413" cy="561975"/>
          </a:xfrm>
        </p:spPr>
        <p:txBody>
          <a:bodyPr/>
          <a:lstStyle/>
          <a:p>
            <a:r>
              <a:rPr lang="ru-RU" sz="2400" b="1" i="1"/>
              <a:t>Кривая титрования сильного основания кислотой.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689600"/>
          </a:xfrm>
        </p:spPr>
        <p:txBody>
          <a:bodyPr/>
          <a:lstStyle/>
          <a:p>
            <a:pPr algn="just">
              <a:lnSpc>
                <a:spcPct val="140000"/>
              </a:lnSpc>
              <a:buFontTx/>
              <a:buNone/>
            </a:pPr>
            <a:r>
              <a:rPr lang="ru-RU" sz="1800" i="1"/>
              <a:t>Кривая титрования </a:t>
            </a:r>
            <a:r>
              <a:rPr lang="ru-RU" sz="1800" b="1" i="1"/>
              <a:t>щёлочи кислотой</a:t>
            </a:r>
            <a:r>
              <a:rPr lang="ru-RU" sz="1800" i="1"/>
              <a:t> является зеркальным отражением кривой титрования сильной кислоты щёлочью. (</a:t>
            </a:r>
            <a:r>
              <a:rPr lang="ru-RU" sz="1800" b="1" i="1"/>
              <a:t>ТЭ</a:t>
            </a:r>
            <a:r>
              <a:rPr lang="ru-RU" sz="1800" i="1"/>
              <a:t>) определяетс с помощью любого цветного индикатора, изменяющего окраску в области значений рН от 4 до 10.</a:t>
            </a:r>
          </a:p>
        </p:txBody>
      </p:sp>
      <p:pic>
        <p:nvPicPr>
          <p:cNvPr id="11269" name="Picture 5" descr="img-lJp6B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636838"/>
            <a:ext cx="5616575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573</Words>
  <Application>Microsoft Office PowerPoint</Application>
  <PresentationFormat>Экран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Symbol</vt:lpstr>
      <vt:lpstr>Оформление по умолчанию</vt:lpstr>
      <vt:lpstr>Презентация PowerPoint</vt:lpstr>
      <vt:lpstr>Классификация методов титриметрического анализа</vt:lpstr>
      <vt:lpstr>Классификация методов титриметрического анализа</vt:lpstr>
      <vt:lpstr>Кислотно-основное титрование  </vt:lpstr>
      <vt:lpstr>Кислотно-основное титрование</vt:lpstr>
      <vt:lpstr>Кислотно-основное титрование</vt:lpstr>
      <vt:lpstr>Титриметрический анализ</vt:lpstr>
      <vt:lpstr>Кривая титрования сильной кислоты щёлочью</vt:lpstr>
      <vt:lpstr>Кривая титрования сильного основания кислотой.</vt:lpstr>
    </vt:vector>
  </TitlesOfParts>
  <Company>Tycoon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методов титриметрического анализа</dc:title>
  <dc:creator>User</dc:creator>
  <cp:lastModifiedBy>tch-zakup</cp:lastModifiedBy>
  <cp:revision>10</cp:revision>
  <dcterms:created xsi:type="dcterms:W3CDTF">2020-03-24T18:14:38Z</dcterms:created>
  <dcterms:modified xsi:type="dcterms:W3CDTF">2020-04-20T12:51:37Z</dcterms:modified>
</cp:coreProperties>
</file>