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84" y="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72A577-D6A9-46A5-9E2C-DFF8A1F27C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8A3A2FA-FC7C-4E9B-953E-D394E685C1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AF2D11-F2A0-4B91-AA89-665EDA5D7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3141-C60F-4B19-862F-EAD92B4A9F93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289F5B-17E5-4607-96D2-6FBF9AE23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4CF292-EBF1-495E-A748-FC64D2B4B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CBB-88B9-4FCE-AEF1-3D5AFC407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531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580F5F-6DCC-4871-BD62-C8D5DC9B9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B0EB545-AFF3-4CF2-9807-401733DE4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C7B7BF-1829-4504-8D05-485A5AEB1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3141-C60F-4B19-862F-EAD92B4A9F93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AFB57A-06A8-4A49-8A13-519A65314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B148AC-A6AF-4BBE-8236-14604FB58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CBB-88B9-4FCE-AEF1-3D5AFC407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018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932AD22-E2C2-4C13-B923-D795646C3C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AA5DEAE-895B-4DE2-B4F5-6F3E4A279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C4E5E6-5B9F-4074-8B66-62CA6E9CC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3141-C60F-4B19-862F-EAD92B4A9F93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83C5DE-31A3-400D-9653-66C7CA4F3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07CB7A-956A-4413-A9CF-B2598BC75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CBB-88B9-4FCE-AEF1-3D5AFC407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817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E59457-878C-4E04-818C-C18B84DBF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28EED7-BA6F-436B-BEE1-0F93FDB8C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D4C376-3272-48D7-ADBD-80C780B0F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3141-C60F-4B19-862F-EAD92B4A9F93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9CE40C-CE32-4909-989B-0B7E638EC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0FB892-4322-4912-B23A-AB0267289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CBB-88B9-4FCE-AEF1-3D5AFC407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90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0DEAA5-9872-4EBD-98A2-B1085CAA7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7B77EB4-157C-49B7-A4DE-5017E631D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37E96B-4355-4A79-BACB-ABB299E2A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3141-C60F-4B19-862F-EAD92B4A9F93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592E46-8B90-4BB6-9A3E-959EED571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2A5A0B-6488-4EE6-8F5D-30A0BE2C7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CBB-88B9-4FCE-AEF1-3D5AFC407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31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96E0FD-1417-47E6-A9AC-652B644B0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DE3485-586B-40BF-8814-DD9D1F3C41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DA0BB0-8974-44DC-8AD9-2EFF374EC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E1C538-FE60-4D4A-8572-93E6227E0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3141-C60F-4B19-862F-EAD92B4A9F93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BEE029-450E-41BE-94E8-C42475A3E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EE1347-0FC3-4726-84C2-0EB625E9D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CBB-88B9-4FCE-AEF1-3D5AFC407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59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09BCE4-A71F-45AB-B43C-9802F146E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7F4935-0AB6-4F1D-9E0E-FC86E24BB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7170C15-47EC-4F4D-AB12-A026A5DDD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59F666C-3CBB-4FC0-8BA8-B648C623D1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8842C61-8781-423B-8C61-BF1B382716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A59F53C-D915-44CA-97D3-ECB27B52F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3141-C60F-4B19-862F-EAD92B4A9F93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EC6FA1F-1286-4AE7-8648-B27874321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720E8A7-2516-4084-86FE-F83D21012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CBB-88B9-4FCE-AEF1-3D5AFC407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39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69C5A3-D07E-49E3-8CBE-81ECBC13F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8B367E5-D198-41B0-93BC-F075509C3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3141-C60F-4B19-862F-EAD92B4A9F93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6A493D3-5C29-4E43-9C1E-F1B438E4C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497B8BE-1CC3-4DF3-9470-642348196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CBB-88B9-4FCE-AEF1-3D5AFC407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44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8ABE734-361E-4A2D-B1D9-3910B3585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3141-C60F-4B19-862F-EAD92B4A9F93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37E63C1-6CB7-4213-B5C5-2FC77D826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C737486-A2D2-4C54-A896-7863C016B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CBB-88B9-4FCE-AEF1-3D5AFC407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592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79CD21-3C58-4BB3-BA26-3029D158C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1D99D5-B969-42E8-9EFD-44C0BFC3E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8EC640E-BAA3-447F-8C0E-4DBC352F3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CC055C0-63BB-430B-8E59-2A091F162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3141-C60F-4B19-862F-EAD92B4A9F93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A4DC13-6864-482E-84B2-125142651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FDCC9E4-365C-4C80-B83C-0A0205032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CBB-88B9-4FCE-AEF1-3D5AFC407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971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BC7D8A-2C7E-43AE-A449-FF90A1B7D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1C4571D-D86E-4109-8C52-8CED7EFBFC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14EB89C-1B16-403C-A532-939D192FE0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CA3F06-3D0A-409A-99C1-F46062093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3141-C60F-4B19-862F-EAD92B4A9F93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E16693C-F2CF-44BB-A6CB-AFA8A5616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6FF281-960E-47C3-87AF-C6CC059A8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CBB-88B9-4FCE-AEF1-3D5AFC407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86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B09918-8DB6-49EB-89E7-A2CC61310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79DE85-70FE-4ED1-AB43-0B4054AB5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C6F94A-D2D4-451A-8011-38F066864B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F3141-C60F-4B19-862F-EAD92B4A9F93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DC19BC-2DE5-45F6-A750-47457526A9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4D755B-B451-4FAE-83C9-B9417D30E8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4FCBB-88B9-4FCE-AEF1-3D5AFC407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95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82FF392-A175-40AB-A195-41D62019AF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600" y="0"/>
            <a:ext cx="9351537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512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E9C075A-0DC8-42BF-920A-97A91E777038}"/>
              </a:ext>
            </a:extLst>
          </p:cNvPr>
          <p:cNvSpPr/>
          <p:nvPr/>
        </p:nvSpPr>
        <p:spPr>
          <a:xfrm>
            <a:off x="433589" y="435090"/>
            <a:ext cx="11758411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NewRoman"/>
              </a:rPr>
              <a:t>Вот несколько простых приёмов.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1. Вы живете на первом этаже и, более того, в </a:t>
            </a:r>
            <a:r>
              <a:rPr lang="ru-RU" dirty="0" err="1">
                <a:solidFill>
                  <a:srgbClr val="000000"/>
                </a:solidFill>
                <a:latin typeface="TimesNewRoman"/>
              </a:rPr>
              <a:t>радоноопасной</a:t>
            </a:r>
            <a:r>
              <a:rPr lang="ru-RU" dirty="0">
                <a:solidFill>
                  <a:srgbClr val="000000"/>
                </a:solidFill>
                <a:latin typeface="TimesNewRoman"/>
              </a:rPr>
              <a:t> зоне. Покройте пол изолирующим материалом, например пластикатом. Особое внимание уделяйте щелям у плинтусов, ведь радон способен просачиваться через малейшие неплотности. Зашпаклюйте щели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 err="1">
                <a:solidFill>
                  <a:srgbClr val="000000"/>
                </a:solidFill>
                <a:latin typeface="TimesNewRoman"/>
              </a:rPr>
              <a:t>герметиком</a:t>
            </a:r>
            <a:r>
              <a:rPr lang="ru-RU" dirty="0">
                <a:solidFill>
                  <a:srgbClr val="000000"/>
                </a:solidFill>
                <a:latin typeface="TimesNewRoman"/>
              </a:rPr>
              <a:t>. И, по возможности, герметизируйте подвалы под вашим полом.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2. Ваш дом сложен из блоков сомнительного происхождения? Покрасьте стены или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поклейте плотные обои. Выделение радона, и особенно более короткоживущего </a:t>
            </a:r>
            <a:r>
              <a:rPr lang="ru-RU" dirty="0" err="1">
                <a:solidFill>
                  <a:srgbClr val="000000"/>
                </a:solidFill>
                <a:latin typeface="TimesNewRoman"/>
              </a:rPr>
              <a:t>торона</a:t>
            </a:r>
            <a:r>
              <a:rPr lang="ru-RU" dirty="0">
                <a:solidFill>
                  <a:srgbClr val="000000"/>
                </a:solidFill>
                <a:latin typeface="TimesNewRoman"/>
              </a:rPr>
              <a:t>, из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стен в комнату при этом снижается в десять раз. Даже простая оклейка обоями уменьшает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поступление радона на треть [7].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3. Обеспечьте вентиляцию помещений! Не закупоривайтесь, старайтесь держать форточки открытыми, а 3–5 раз в день устраивайте сквозное проветривание. Перечисленные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меры позволяют снизить концентрацию радона в помещениях в разы, а иногда и в десятки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раз.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4. Вы строите дом или ремонтируете квартиру? Требуйте от строительных и торговых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организаций гигиенический сертификат на строительные, отделочные и теплоизоляционные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материалы.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5. И самое главное – не курите в комнатах! Табачный дым опасен и без радона. А при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их сочетании канцерогенная опасность возрастает многократно.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598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A5AAFD-A21D-4791-9B93-095B6B8878D6}"/>
              </a:ext>
            </a:extLst>
          </p:cNvPr>
          <p:cNvSpPr txBox="1"/>
          <p:nvPr/>
        </p:nvSpPr>
        <p:spPr>
          <a:xfrm>
            <a:off x="4803820" y="734096"/>
            <a:ext cx="785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Радон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7A61D-7896-4F94-AC90-8E5FCE717D0E}"/>
              </a:ext>
            </a:extLst>
          </p:cNvPr>
          <p:cNvSpPr txBox="1"/>
          <p:nvPr/>
        </p:nvSpPr>
        <p:spPr>
          <a:xfrm>
            <a:off x="785611" y="1390919"/>
            <a:ext cx="36258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/>
              <a:t>Инертный газ</a:t>
            </a:r>
          </a:p>
          <a:p>
            <a:pPr marL="342900" indent="-342900">
              <a:buAutoNum type="arabicPeriod"/>
            </a:pPr>
            <a:r>
              <a:rPr lang="ru-RU" dirty="0"/>
              <a:t>Без цвета</a:t>
            </a:r>
          </a:p>
          <a:p>
            <a:pPr marL="342900" indent="-342900">
              <a:buAutoNum type="arabicPeriod"/>
            </a:pPr>
            <a:r>
              <a:rPr lang="ru-RU" dirty="0"/>
              <a:t>Без вкуса</a:t>
            </a:r>
          </a:p>
          <a:p>
            <a:pPr marL="342900" indent="-342900">
              <a:buAutoNum type="arabicPeriod"/>
            </a:pPr>
            <a:r>
              <a:rPr lang="ru-RU" dirty="0"/>
              <a:t>Без запаха</a:t>
            </a:r>
          </a:p>
          <a:p>
            <a:pPr marL="342900" indent="-342900">
              <a:buAutoNum type="arabicPeriod"/>
            </a:pPr>
            <a:r>
              <a:rPr lang="ru-RU" dirty="0"/>
              <a:t>В 6,5 раз тяжелее воздуха</a:t>
            </a:r>
          </a:p>
          <a:p>
            <a:pPr marL="342900" indent="-342900">
              <a:buAutoNum type="arabicPeriod"/>
            </a:pPr>
            <a:r>
              <a:rPr lang="ru-RU" dirty="0"/>
              <a:t>Период полураспада 3,82 суток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B737B3-008A-4E69-990A-6B9B45FBAD08}"/>
              </a:ext>
            </a:extLst>
          </p:cNvPr>
          <p:cNvSpPr txBox="1"/>
          <p:nvPr/>
        </p:nvSpPr>
        <p:spPr>
          <a:xfrm>
            <a:off x="1197736" y="3532031"/>
            <a:ext cx="1049628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Является одним из продуктов распада урана. А уран рассеян в земной </a:t>
            </a:r>
            <a:r>
              <a:rPr lang="ru-RU" dirty="0" err="1"/>
              <a:t>коре</a:t>
            </a:r>
            <a:r>
              <a:rPr lang="ru-RU" dirty="0"/>
              <a:t>, во всех горных породах, особенно в гранитах. Радон, образуясь при распаде его предшественника, радия-226, постепенно заполняет</a:t>
            </a:r>
            <a:br>
              <a:rPr lang="ru-RU" dirty="0"/>
            </a:br>
            <a:r>
              <a:rPr lang="ru-RU" dirty="0"/>
              <a:t>поры и трещины в горных породах и поднимается к земной поверхности. Тяжёлый газ концентрируется в самых низких, приповерхностных слоях атмосферы. Здесь он рассеивается</a:t>
            </a:r>
            <a:br>
              <a:rPr lang="ru-RU" dirty="0"/>
            </a:br>
            <a:r>
              <a:rPr lang="ru-RU" dirty="0"/>
              <a:t>ветром и постепенно распадается. Поэтому на открытом воздухе концентрация радона невысока, 1-100 Бк/м3, чаще 5-20 Бк/м3 [1, 2]. Хотя в отдельных местах эта цифра много больше.</a:t>
            </a:r>
            <a:br>
              <a:rPr lang="ru-RU" dirty="0"/>
            </a:br>
            <a:r>
              <a:rPr lang="ru-RU" dirty="0"/>
              <a:t>Кстати, в литературе наряду с термином </a:t>
            </a:r>
            <a:r>
              <a:rPr lang="ru-RU" i="1" dirty="0"/>
              <a:t>«</a:t>
            </a:r>
            <a:r>
              <a:rPr lang="ru-RU" b="1" i="1" dirty="0"/>
              <a:t>концентрация радона</a:t>
            </a:r>
            <a:r>
              <a:rPr lang="ru-RU" i="1" dirty="0"/>
              <a:t>» </a:t>
            </a:r>
            <a:r>
              <a:rPr lang="ru-RU" dirty="0"/>
              <a:t>используют выражение</a:t>
            </a:r>
            <a:br>
              <a:rPr lang="ru-RU" dirty="0"/>
            </a:br>
            <a:r>
              <a:rPr lang="ru-RU" b="1" dirty="0"/>
              <a:t>«</a:t>
            </a:r>
            <a:r>
              <a:rPr lang="ru-RU" b="1" i="1" dirty="0"/>
              <a:t>среднегодовая объёмная активность радона»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388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A5AAFD-A21D-4791-9B93-095B6B8878D6}"/>
              </a:ext>
            </a:extLst>
          </p:cNvPr>
          <p:cNvSpPr txBox="1"/>
          <p:nvPr/>
        </p:nvSpPr>
        <p:spPr>
          <a:xfrm>
            <a:off x="4803820" y="734096"/>
            <a:ext cx="785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Радон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A2CC2EB-154B-4A56-87DF-ADDB9B191797}"/>
              </a:ext>
            </a:extLst>
          </p:cNvPr>
          <p:cNvSpPr/>
          <p:nvPr/>
        </p:nvSpPr>
        <p:spPr>
          <a:xfrm>
            <a:off x="283334" y="1103428"/>
            <a:ext cx="116296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NewRoman"/>
              </a:rPr>
              <a:t>Его распад приводит к образованию новых радионуклидов в форме одиночных атомов, которые долго остаются взвешенными в воздухе. Поэтому учитывается и активность ближайших дочерних продуктов распада. Их так и называют: </a:t>
            </a:r>
            <a:r>
              <a:rPr lang="ru-RU" b="1" i="1" dirty="0">
                <a:solidFill>
                  <a:srgbClr val="000000"/>
                </a:solidFill>
                <a:latin typeface="TimesNewRoman"/>
              </a:rPr>
              <a:t>дочерние продукты радона</a:t>
            </a:r>
            <a:r>
              <a:rPr lang="ru-RU" dirty="0">
                <a:solidFill>
                  <a:srgbClr val="000000"/>
                </a:solidFill>
                <a:latin typeface="TimesNewRoman"/>
              </a:rPr>
              <a:t>, а сокращенно – </a:t>
            </a:r>
            <a:r>
              <a:rPr lang="ru-RU" b="1" dirty="0">
                <a:solidFill>
                  <a:srgbClr val="000000"/>
                </a:solidFill>
                <a:latin typeface="TimesNewRoman"/>
              </a:rPr>
              <a:t>ДПР </a:t>
            </a:r>
            <a:r>
              <a:rPr lang="ru-RU" dirty="0">
                <a:solidFill>
                  <a:srgbClr val="000000"/>
                </a:solidFill>
                <a:latin typeface="TimesNewRoman"/>
              </a:rPr>
              <a:t>(похоже на ЛДПР, но без либерализма).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Поэтому в научной литературе вместо простого выражения «</a:t>
            </a:r>
            <a:r>
              <a:rPr lang="ru-RU" b="1" i="1" dirty="0">
                <a:solidFill>
                  <a:srgbClr val="000000"/>
                </a:solidFill>
                <a:latin typeface="TimesNewRoman"/>
              </a:rPr>
              <a:t>концентрация радона</a:t>
            </a:r>
            <a:r>
              <a:rPr lang="ru-RU" dirty="0">
                <a:solidFill>
                  <a:srgbClr val="000000"/>
                </a:solidFill>
                <a:latin typeface="TimesNewRoman"/>
              </a:rPr>
              <a:t>» применяют совсем уж мудрёный термин – «</a:t>
            </a:r>
            <a:r>
              <a:rPr lang="ru-RU" b="1" i="1" dirty="0">
                <a:solidFill>
                  <a:srgbClr val="000000"/>
                </a:solidFill>
                <a:latin typeface="TimesNewRoman"/>
              </a:rPr>
              <a:t>эквивалентная равновесная объёмная активность дочерних продуктов изотопов радона</a:t>
            </a:r>
            <a:r>
              <a:rPr lang="ru-RU" dirty="0">
                <a:solidFill>
                  <a:srgbClr val="000000"/>
                </a:solidFill>
                <a:latin typeface="TimesNewRoman"/>
              </a:rPr>
              <a:t>» </a:t>
            </a:r>
            <a:r>
              <a:rPr lang="ru-RU" b="1" i="1" dirty="0">
                <a:solidFill>
                  <a:srgbClr val="000000"/>
                </a:solidFill>
                <a:latin typeface="TimesNewRoman"/>
              </a:rPr>
              <a:t>(ЭРОА)</a:t>
            </a:r>
            <a:r>
              <a:rPr lang="ru-RU" dirty="0"/>
              <a:t>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F441B8B-29AB-4958-9E85-9BDBEC0CED5B}"/>
              </a:ext>
            </a:extLst>
          </p:cNvPr>
          <p:cNvSpPr/>
          <p:nvPr/>
        </p:nvSpPr>
        <p:spPr>
          <a:xfrm>
            <a:off x="2687391" y="3793756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NewRoman"/>
              </a:rPr>
              <a:t>полоний-218 (альфа-излучатель),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свинец-218 и висмут-214 (бета- плюс гамма-излучатели), полоний-214 и другие радионуклиды. Что интересно: при вдыхании радона именно ДПР создают значительную часть дозы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(прежде всего альфа-активные изотопы полония), гораздо б</a:t>
            </a:r>
            <a:r>
              <a:rPr lang="ru-RU" b="1" dirty="0">
                <a:solidFill>
                  <a:srgbClr val="000000"/>
                </a:solidFill>
                <a:latin typeface="TimesNewRoman"/>
              </a:rPr>
              <a:t>о</a:t>
            </a:r>
            <a:r>
              <a:rPr lang="ru-RU" dirty="0">
                <a:solidFill>
                  <a:srgbClr val="000000"/>
                </a:solidFill>
                <a:latin typeface="TimesNewRoman"/>
              </a:rPr>
              <a:t>льшую, чем сам радон, вклад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которого не более двух процентов </a:t>
            </a:r>
            <a:br>
              <a:rPr lang="ru-RU" dirty="0"/>
            </a:b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738B8A2-3F43-442C-9956-A61571C354B4}"/>
              </a:ext>
            </a:extLst>
          </p:cNvPr>
          <p:cNvSpPr/>
          <p:nvPr/>
        </p:nvSpPr>
        <p:spPr>
          <a:xfrm>
            <a:off x="5256989" y="3227086"/>
            <a:ext cx="663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NewRoman"/>
              </a:rPr>
              <a:t>ДПР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276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EFEE0EC-D0CF-4B4C-87B1-00C555BCF2EF}"/>
              </a:ext>
            </a:extLst>
          </p:cNvPr>
          <p:cNvSpPr/>
          <p:nvPr/>
        </p:nvSpPr>
        <p:spPr>
          <a:xfrm>
            <a:off x="3048000" y="172084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NewRoman"/>
              </a:rPr>
              <a:t>Но серьёзное внимание этому вопросу стали уделять не так давно. В западных странах с 1980-х годов действуют специальные радоновые программы. Многие американские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дома имеют радиационно-гигиенический паспорт, в котором указана среднегодовая концентрация радона в помещениях. Кстати, от этой цифры зависит цена дома. И ещё выпущена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специальная «Памятка для граждан США по радону».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Проблема чрезмерного облучения радоном – общемировая: около 1 % населения получает эквивалентные эффективные дозы 6-12 </a:t>
            </a:r>
            <a:r>
              <a:rPr lang="ru-RU" dirty="0" err="1">
                <a:solidFill>
                  <a:srgbClr val="000000"/>
                </a:solidFill>
                <a:latin typeface="TimesNewRoman"/>
              </a:rPr>
              <a:t>мЗв</a:t>
            </a:r>
            <a:r>
              <a:rPr lang="ru-RU" dirty="0">
                <a:solidFill>
                  <a:srgbClr val="000000"/>
                </a:solidFill>
                <a:latin typeface="TimesNewRoman"/>
              </a:rPr>
              <a:t>/год. И каждый пятый рак лёгкого может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быть обусловлен воздействием радона и ДПР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534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50DFBB2-1E19-49B4-9D1A-0A6B322F4395}"/>
              </a:ext>
            </a:extLst>
          </p:cNvPr>
          <p:cNvSpPr/>
          <p:nvPr/>
        </p:nvSpPr>
        <p:spPr>
          <a:xfrm>
            <a:off x="2700271" y="410775"/>
            <a:ext cx="609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NewRoman"/>
              </a:rPr>
              <a:t>Раньше концентрацию радона определять не умели: обычные радиометры и дозиметры для этой цели не годятся. И внешний гамма-фон радон в себя не включает</a:t>
            </a:r>
            <a:r>
              <a:rPr lang="ru-RU" dirty="0"/>
              <a:t>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500CF51-B819-4A4D-A661-E938333ED723}"/>
              </a:ext>
            </a:extLst>
          </p:cNvPr>
          <p:cNvSpPr/>
          <p:nvPr/>
        </p:nvSpPr>
        <p:spPr>
          <a:xfrm>
            <a:off x="605307" y="1720840"/>
            <a:ext cx="108826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NewRoman"/>
              </a:rPr>
              <a:t>Радон может поступать в помещение не только из-под земли, но также – из строительных конструкций. Поэтому помимо этажности на концентрацию радона внутри помещений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влияет удельная активность стройматериалов (вспомним рис. 12.3). Их высокая активность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говорит о повышенной концентрации урана и тория. В этом случае возрастает выделение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радона и </a:t>
            </a:r>
            <a:r>
              <a:rPr lang="ru-RU" b="1" i="1" dirty="0" err="1">
                <a:solidFill>
                  <a:srgbClr val="000000"/>
                </a:solidFill>
                <a:latin typeface="TimesNewRoman"/>
              </a:rPr>
              <a:t>торона</a:t>
            </a:r>
            <a:r>
              <a:rPr lang="ru-RU" b="1" i="1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NewRoman"/>
              </a:rPr>
              <a:t>из стен и перекрытий (в ряду тория образуется другой изотоп радиоактивного радона, радон-222; </a:t>
            </a:r>
            <a:r>
              <a:rPr lang="ru-RU" i="1" dirty="0" err="1">
                <a:solidFill>
                  <a:srgbClr val="000000"/>
                </a:solidFill>
                <a:latin typeface="TimesNewRoman"/>
              </a:rPr>
              <a:t>тороном</a:t>
            </a:r>
            <a:r>
              <a:rPr lang="ru-RU" i="1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NewRoman"/>
              </a:rPr>
              <a:t>его называют по старинке).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2045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9428D53-3B26-448E-A6A4-EAF5313405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77225" cy="653415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061B0B2-92B3-4B88-81DA-A21D49111420}"/>
              </a:ext>
            </a:extLst>
          </p:cNvPr>
          <p:cNvSpPr/>
          <p:nvPr/>
        </p:nvSpPr>
        <p:spPr>
          <a:xfrm>
            <a:off x="7933387" y="922555"/>
            <a:ext cx="416926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NewRoman"/>
              </a:rPr>
              <a:t>Для строительства жилых и общественных зданий разрешается использовать только стройматериалы первого класса, с удельной активностью не более 370 Бк/кг. Традиционные дерево, бетон и кирпич удовлетворяют этому требованию. А вот граниты, шлаки, </a:t>
            </a:r>
            <a:r>
              <a:rPr lang="ru-RU" dirty="0" err="1">
                <a:solidFill>
                  <a:srgbClr val="000000"/>
                </a:solidFill>
                <a:latin typeface="TimesNewRoman"/>
              </a:rPr>
              <a:t>золобетоны</a:t>
            </a:r>
            <a:r>
              <a:rPr lang="ru-RU" dirty="0">
                <a:solidFill>
                  <a:srgbClr val="000000"/>
                </a:solidFill>
                <a:latin typeface="TimesNewRoman"/>
              </a:rPr>
              <a:t> могут оказаться чересчур радиоактивными.</a:t>
            </a:r>
            <a:r>
              <a:rPr lang="ru-RU" dirty="0"/>
              <a:t>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58BAE41-E0E8-42D3-85BE-125954EF7C37}"/>
              </a:ext>
            </a:extLst>
          </p:cNvPr>
          <p:cNvSpPr/>
          <p:nvPr/>
        </p:nvSpPr>
        <p:spPr>
          <a:xfrm>
            <a:off x="8302581" y="4225826"/>
            <a:ext cx="38894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NewRoman"/>
              </a:rPr>
              <a:t>Сегодня все строительные материалы проходят обязательный радиометрический контроль. Более 95 процентов всех материалов относятся к первому классу и могут без ограничения использоваться в строительстве.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9315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C0EF122-6665-4443-8881-D1EC74A76AAF}"/>
              </a:ext>
            </a:extLst>
          </p:cNvPr>
          <p:cNvSpPr/>
          <p:nvPr/>
        </p:nvSpPr>
        <p:spPr>
          <a:xfrm>
            <a:off x="562377" y="375308"/>
            <a:ext cx="111573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NewRoman"/>
              </a:rPr>
              <a:t>Радон может поступать в жилые помещения с водопроводной, особенно артезианской, водой и бытовым газом. Так, в Забайкальском крае и Санкт-Петербурге в воде каждого третьего подземного источника наблюдается повышенная концентрация радионуклидов</a:t>
            </a:r>
            <a:r>
              <a:rPr lang="ru-RU" dirty="0"/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7CA5CC9-1E00-4AC9-B791-52A005CFFF9B}"/>
              </a:ext>
            </a:extLst>
          </p:cNvPr>
          <p:cNvSpPr/>
          <p:nvPr/>
        </p:nvSpPr>
        <p:spPr>
          <a:xfrm>
            <a:off x="562377" y="1674674"/>
            <a:ext cx="112733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NewRoman"/>
              </a:rPr>
              <a:t>Однако главный источник радона – всё-таки грунт. Так, в Великобритании и США были выявлены строения с концентрацией радона в 500, а в Хельсинки более чем в 5000 раз выше типичных значений в наружном воздухе</a:t>
            </a:r>
            <a:r>
              <a:rPr lang="ru-RU" dirty="0"/>
              <a:t>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1908884-CF5C-4AEA-A7D0-4146A7364ED9}"/>
              </a:ext>
            </a:extLst>
          </p:cNvPr>
          <p:cNvSpPr/>
          <p:nvPr/>
        </p:nvSpPr>
        <p:spPr>
          <a:xfrm>
            <a:off x="394951" y="2989512"/>
            <a:ext cx="114407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NewRoman"/>
              </a:rPr>
              <a:t>Но даже в одном и том же помещении мгновенные значения активности радона могут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меняться в течение года в десятки раз. Эти цифры зависят от того, открыты или закрыты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форточки и окна, да и от других причин. Образно говоря, радон ведёт себя, как призрак: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появляется и внезапно исчезает. Поэтому для оценки облучения людей пользуются не мгновенной, а </a:t>
            </a:r>
            <a:r>
              <a:rPr lang="ru-RU" b="1" dirty="0">
                <a:solidFill>
                  <a:srgbClr val="000000"/>
                </a:solidFill>
                <a:latin typeface="TimesNewRoman"/>
              </a:rPr>
              <a:t>среднегодовой </a:t>
            </a:r>
            <a:r>
              <a:rPr lang="ru-RU" dirty="0">
                <a:solidFill>
                  <a:srgbClr val="000000"/>
                </a:solidFill>
                <a:latin typeface="TimesNewRoman"/>
              </a:rPr>
              <a:t>объёмной активностью ДПР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5056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1ECC6B5-14D5-4FD9-A329-72D7A0A97240}"/>
              </a:ext>
            </a:extLst>
          </p:cNvPr>
          <p:cNvSpPr/>
          <p:nvPr/>
        </p:nvSpPr>
        <p:spPr>
          <a:xfrm>
            <a:off x="661115" y="245443"/>
            <a:ext cx="1086976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NewRoman"/>
              </a:rPr>
              <a:t>В России гигиеническому нормативу 100 Бк/м3 соответствуют 96 % помещений; 2,7 %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находятся в пределах 100–200 Бк/м3, а для 1 % помещений превышается норматив 200 Бк/</a:t>
            </a:r>
            <a:br>
              <a:rPr lang="ru-RU" dirty="0"/>
            </a:br>
            <a:r>
              <a:rPr lang="ru-RU" sz="1200" b="0" i="0" dirty="0">
                <a:solidFill>
                  <a:srgbClr val="808080"/>
                </a:solidFill>
                <a:effectLst/>
                <a:latin typeface="Arial" panose="020B0604020202020204" pitchFamily="34" charset="0"/>
              </a:rPr>
              <a:t>А. П. Константинов. «Занимательная радиация. Всё, о чём вы хотели спросить: чем нас пугают, чего</a:t>
            </a:r>
            <a:br>
              <a:rPr lang="ru-RU" sz="1200" b="0" i="0" dirty="0">
                <a:solidFill>
                  <a:srgbClr val="808080"/>
                </a:solidFill>
                <a:effectLst/>
                <a:latin typeface="Arial" panose="020B0604020202020204" pitchFamily="34" charset="0"/>
              </a:rPr>
            </a:br>
            <a:r>
              <a:rPr lang="ru-RU" sz="1200" b="0" i="0" dirty="0">
                <a:solidFill>
                  <a:srgbClr val="808080"/>
                </a:solidFill>
                <a:effectLst/>
                <a:latin typeface="Arial" panose="020B0604020202020204" pitchFamily="34" charset="0"/>
              </a:rPr>
              <a:t>мы боимся, чего следует опасаться на самом деле, как снизить риски»</a:t>
            </a:r>
            <a:br>
              <a:rPr lang="ru-RU" sz="1200" b="0" i="0" dirty="0">
                <a:solidFill>
                  <a:srgbClr val="808080"/>
                </a:solidFill>
                <a:effectLst/>
                <a:latin typeface="Arial" panose="020B0604020202020204" pitchFamily="34" charset="0"/>
              </a:rPr>
            </a:br>
            <a:r>
              <a:rPr lang="ru-RU" sz="1200" b="0" i="0" dirty="0">
                <a:solidFill>
                  <a:srgbClr val="000000"/>
                </a:solidFill>
                <a:effectLst/>
                <a:latin typeface="TimesNewRoman"/>
              </a:rPr>
              <a:t>110</a:t>
            </a:r>
            <a:br>
              <a:rPr lang="ru-RU" sz="12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м3. К территориям с аномально высокими выделениями радона из грунта относятся Алтай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(именно там находится курорт «Белокуриха» с радоновыми ваннами), Ставропольский и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Забайкальский края, Еврейский автономный округ, Иркутская область и ещё ряд регионов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39A355B-ED84-483C-B923-C726484CCB5E}"/>
              </a:ext>
            </a:extLst>
          </p:cNvPr>
          <p:cNvSpPr/>
          <p:nvPr/>
        </p:nvSpPr>
        <p:spPr>
          <a:xfrm>
            <a:off x="81566" y="2193158"/>
            <a:ext cx="1193871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NewRoman"/>
              </a:rPr>
              <a:t>Теперь побеседуем об </a:t>
            </a:r>
            <a:r>
              <a:rPr lang="ru-RU" b="1" dirty="0">
                <a:solidFill>
                  <a:srgbClr val="000000"/>
                </a:solidFill>
                <a:latin typeface="TimesNewRoman"/>
              </a:rPr>
              <a:t>опасности </a:t>
            </a:r>
            <a:r>
              <a:rPr lang="ru-RU" dirty="0">
                <a:solidFill>
                  <a:srgbClr val="000000"/>
                </a:solidFill>
                <a:latin typeface="TimesNewRoman"/>
              </a:rPr>
              <a:t>радонового облучения с точки зрения </a:t>
            </a:r>
            <a:r>
              <a:rPr lang="ru-RU" b="1" dirty="0">
                <a:solidFill>
                  <a:srgbClr val="000000"/>
                </a:solidFill>
                <a:latin typeface="TimesNewRoman"/>
              </a:rPr>
              <a:t>раковых заболеваний</a:t>
            </a:r>
            <a:r>
              <a:rPr lang="ru-RU" dirty="0">
                <a:solidFill>
                  <a:srgbClr val="000000"/>
                </a:solidFill>
                <a:latin typeface="TimesNewRoman"/>
              </a:rPr>
              <a:t>. Главный риск облучения радоном – </a:t>
            </a:r>
            <a:r>
              <a:rPr lang="ru-RU" b="1" dirty="0">
                <a:solidFill>
                  <a:srgbClr val="000000"/>
                </a:solidFill>
                <a:latin typeface="TimesNewRoman"/>
              </a:rPr>
              <a:t>рак лёгких </a:t>
            </a:r>
            <a:r>
              <a:rPr lang="ru-RU" dirty="0">
                <a:solidFill>
                  <a:srgbClr val="000000"/>
                </a:solidFill>
                <a:latin typeface="TimesNewRoman"/>
              </a:rPr>
              <a:t>[13]. Самые надёжные данные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имеются для шахтёров. И прежде всего шахтёров урановых рудников, начинавших работать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в конце 1940-х годов. Смертность от рака лёгких у них возрастала двукратно.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«Ладно, – скажете вы, – это шахтёры. А как насчёт обычного населения?». МКРЗ утверждает: риск возникновения рака лёгкого при облучении радоном в жилищах на каждые 100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Бк/м3 возрастает на 8-16 % [14].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Но существует особый случай, когда опасность возрастает чрезвычайно. Речь идёт о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сочетании радона с курением [1, 9, 14, 15].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По данным Агентства по охране окружающей среды (США), риск возникновения рака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лёгких под действием радона у курильщика в </a:t>
            </a:r>
            <a:r>
              <a:rPr lang="ru-RU" b="1" dirty="0">
                <a:solidFill>
                  <a:srgbClr val="000000"/>
                </a:solidFill>
                <a:latin typeface="TimesNewRoman"/>
              </a:rPr>
              <a:t>10–20 раз выше</a:t>
            </a:r>
            <a:r>
              <a:rPr lang="ru-RU" dirty="0">
                <a:solidFill>
                  <a:srgbClr val="000000"/>
                </a:solidFill>
                <a:latin typeface="TimesNewRoman"/>
              </a:rPr>
              <a:t>, чем у некурящего [14]. По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расчётам американских учёных, для некурящих радон даёт 1500 смертей в год на всю страну,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для курящих – 15000 [1]!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Радон и табачный дым дают уже знакомый нам эффект синергии (вспомним рисунок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10.7). Это не просто два убийцы, это банда, которая действует организованно. И главарь этой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банды – табачный дым. Его роль в смертности от рака лёгких важнее, чем радона, и это</a:t>
            </a:r>
            <a:br>
              <a:rPr lang="ru-RU" dirty="0">
                <a:solidFill>
                  <a:srgbClr val="000000"/>
                </a:solidFill>
                <a:latin typeface="TimesNewRoman"/>
              </a:rPr>
            </a:br>
            <a:r>
              <a:rPr lang="ru-RU" dirty="0">
                <a:solidFill>
                  <a:srgbClr val="000000"/>
                </a:solidFill>
                <a:latin typeface="TimesNewRoman"/>
              </a:rPr>
              <a:t>хорошо видно на рисунке 13.3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7005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0C11702-7277-4E6A-B00D-0B83100D8E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529" y="56945"/>
            <a:ext cx="11697418" cy="680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3800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383</Words>
  <Application>Microsoft Office PowerPoint</Application>
  <PresentationFormat>Широкоэкранный</PresentationFormat>
  <Paragraphs>23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TimesNewRoman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Насонов</dc:creator>
  <cp:lastModifiedBy>Александр Насонов</cp:lastModifiedBy>
  <cp:revision>3</cp:revision>
  <dcterms:created xsi:type="dcterms:W3CDTF">2017-11-01T19:59:24Z</dcterms:created>
  <dcterms:modified xsi:type="dcterms:W3CDTF">2017-11-01T20:24:34Z</dcterms:modified>
</cp:coreProperties>
</file>