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9.xml" ContentType="application/vnd.openxmlformats-officedocument.presentationml.slide+xml"/>
  <Default Extension="doc" ContentType="application/msword"/>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9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tiff" ContentType="image/tiff"/>
  <Default Extension="gif" ContentType="image/gif"/>
  <Override PartName="/ppt/slides/slide89.xml" ContentType="application/vnd.openxmlformats-officedocument.presentationml.slide+xml"/>
  <Override PartName="/ppt/slides/slide9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xls" ContentType="application/vnd.ms-exce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0"/>
  </p:notesMasterIdLst>
  <p:sldIdLst>
    <p:sldId id="258" r:id="rId2"/>
    <p:sldId id="291" r:id="rId3"/>
    <p:sldId id="293" r:id="rId4"/>
    <p:sldId id="294" r:id="rId5"/>
    <p:sldId id="259" r:id="rId6"/>
    <p:sldId id="260" r:id="rId7"/>
    <p:sldId id="261" r:id="rId8"/>
    <p:sldId id="262" r:id="rId9"/>
    <p:sldId id="263" r:id="rId10"/>
    <p:sldId id="265" r:id="rId11"/>
    <p:sldId id="266" r:id="rId12"/>
    <p:sldId id="267" r:id="rId13"/>
    <p:sldId id="268" r:id="rId14"/>
    <p:sldId id="269" r:id="rId15"/>
    <p:sldId id="271" r:id="rId16"/>
    <p:sldId id="272" r:id="rId17"/>
    <p:sldId id="311" r:id="rId18"/>
    <p:sldId id="296" r:id="rId19"/>
    <p:sldId id="274" r:id="rId20"/>
    <p:sldId id="275" r:id="rId21"/>
    <p:sldId id="276" r:id="rId22"/>
    <p:sldId id="277" r:id="rId23"/>
    <p:sldId id="278" r:id="rId24"/>
    <p:sldId id="279" r:id="rId25"/>
    <p:sldId id="280" r:id="rId26"/>
    <p:sldId id="297" r:id="rId27"/>
    <p:sldId id="298" r:id="rId28"/>
    <p:sldId id="281" r:id="rId29"/>
    <p:sldId id="282" r:id="rId30"/>
    <p:sldId id="283" r:id="rId31"/>
    <p:sldId id="284" r:id="rId32"/>
    <p:sldId id="285" r:id="rId33"/>
    <p:sldId id="286" r:id="rId34"/>
    <p:sldId id="287" r:id="rId35"/>
    <p:sldId id="288" r:id="rId36"/>
    <p:sldId id="289" r:id="rId37"/>
    <p:sldId id="290" r:id="rId38"/>
    <p:sldId id="299" r:id="rId39"/>
    <p:sldId id="305" r:id="rId40"/>
    <p:sldId id="306" r:id="rId41"/>
    <p:sldId id="300" r:id="rId42"/>
    <p:sldId id="302" r:id="rId43"/>
    <p:sldId id="304" r:id="rId44"/>
    <p:sldId id="301" r:id="rId45"/>
    <p:sldId id="303" r:id="rId46"/>
    <p:sldId id="295" r:id="rId47"/>
    <p:sldId id="322" r:id="rId48"/>
    <p:sldId id="328" r:id="rId49"/>
    <p:sldId id="323" r:id="rId50"/>
    <p:sldId id="327" r:id="rId51"/>
    <p:sldId id="257" r:id="rId52"/>
    <p:sldId id="292" r:id="rId53"/>
    <p:sldId id="324" r:id="rId54"/>
    <p:sldId id="325" r:id="rId55"/>
    <p:sldId id="326" r:id="rId56"/>
    <p:sldId id="307" r:id="rId57"/>
    <p:sldId id="308" r:id="rId58"/>
    <p:sldId id="321" r:id="rId59"/>
    <p:sldId id="341" r:id="rId60"/>
    <p:sldId id="310" r:id="rId61"/>
    <p:sldId id="342" r:id="rId62"/>
    <p:sldId id="344" r:id="rId63"/>
    <p:sldId id="329" r:id="rId64"/>
    <p:sldId id="330" r:id="rId65"/>
    <p:sldId id="312" r:id="rId66"/>
    <p:sldId id="318" r:id="rId67"/>
    <p:sldId id="316" r:id="rId68"/>
    <p:sldId id="332" r:id="rId69"/>
    <p:sldId id="331" r:id="rId70"/>
    <p:sldId id="333" r:id="rId71"/>
    <p:sldId id="334" r:id="rId72"/>
    <p:sldId id="335" r:id="rId73"/>
    <p:sldId id="336" r:id="rId74"/>
    <p:sldId id="337" r:id="rId75"/>
    <p:sldId id="315" r:id="rId76"/>
    <p:sldId id="338" r:id="rId77"/>
    <p:sldId id="314" r:id="rId78"/>
    <p:sldId id="313" r:id="rId79"/>
    <p:sldId id="345" r:id="rId80"/>
    <p:sldId id="339" r:id="rId81"/>
    <p:sldId id="340" r:id="rId82"/>
    <p:sldId id="346" r:id="rId83"/>
    <p:sldId id="348" r:id="rId84"/>
    <p:sldId id="349" r:id="rId85"/>
    <p:sldId id="347" r:id="rId86"/>
    <p:sldId id="343" r:id="rId87"/>
    <p:sldId id="350" r:id="rId88"/>
    <p:sldId id="351" r:id="rId89"/>
    <p:sldId id="352" r:id="rId90"/>
    <p:sldId id="353" r:id="rId91"/>
    <p:sldId id="354" r:id="rId92"/>
    <p:sldId id="355" r:id="rId93"/>
    <p:sldId id="356" r:id="rId94"/>
    <p:sldId id="357" r:id="rId95"/>
    <p:sldId id="358" r:id="rId96"/>
    <p:sldId id="317" r:id="rId97"/>
    <p:sldId id="319" r:id="rId98"/>
    <p:sldId id="320" r:id="rId9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717" autoAdjust="0"/>
    <p:restoredTop sz="94649" autoAdjust="0"/>
  </p:normalViewPr>
  <p:slideViewPr>
    <p:cSldViewPr>
      <p:cViewPr varScale="1">
        <p:scale>
          <a:sx n="94" d="100"/>
          <a:sy n="94" d="100"/>
        </p:scale>
        <p:origin x="-762"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0.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4.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67.wmf"/><Relationship Id="rId1" Type="http://schemas.openxmlformats.org/officeDocument/2006/relationships/image" Target="../media/image66.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68.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6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3B89DFE-F6B2-4FAE-A5CE-FEB22AD6F2CB}" type="datetimeFigureOut">
              <a:rPr lang="ru-RU" smtClean="0"/>
              <a:pPr/>
              <a:t>23.09.2010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C9DC94-1061-4E03-AED5-3E59DEE643B6}"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35C9DC94-1061-4E03-AED5-3E59DEE643B6}" type="slidenum">
              <a:rPr lang="ru-RU" smtClean="0"/>
              <a:pPr/>
              <a:t>63</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fld id="{C43F8424-A49E-4006-8A7F-C124A9D53823}" type="datetimeFigureOut">
              <a:rPr lang="ru-RU" smtClean="0"/>
              <a:pPr/>
              <a:t>23.09.2010</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66D7291C-5AB7-4F0D-9E87-683F2C3BBC72}"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C43F8424-A49E-4006-8A7F-C124A9D53823}" type="datetimeFigureOut">
              <a:rPr lang="ru-RU" smtClean="0"/>
              <a:pPr/>
              <a:t>23.09.2010</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66D7291C-5AB7-4F0D-9E87-683F2C3BBC72}"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C43F8424-A49E-4006-8A7F-C124A9D53823}" type="datetimeFigureOut">
              <a:rPr lang="ru-RU" smtClean="0"/>
              <a:pPr/>
              <a:t>23.09.2010</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66D7291C-5AB7-4F0D-9E87-683F2C3BBC72}"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609600"/>
            <a:ext cx="7772400" cy="11430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685800" y="1981200"/>
            <a:ext cx="7772400" cy="4114800"/>
          </a:xfrm>
        </p:spPr>
        <p:txBody>
          <a:bodyPr/>
          <a:lstStyle/>
          <a:p>
            <a:pPr lvl="0"/>
            <a:endParaRPr lang="ru-RU"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1252D3E8-6D31-4378-A31B-36DC9BA747B2}"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C43F8424-A49E-4006-8A7F-C124A9D53823}" type="datetimeFigureOut">
              <a:rPr lang="ru-RU" smtClean="0"/>
              <a:pPr/>
              <a:t>23.09.2010</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66D7291C-5AB7-4F0D-9E87-683F2C3BBC72}"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fld id="{C43F8424-A49E-4006-8A7F-C124A9D53823}" type="datetimeFigureOut">
              <a:rPr lang="ru-RU" smtClean="0"/>
              <a:pPr/>
              <a:t>23.09.2010</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66D7291C-5AB7-4F0D-9E87-683F2C3BBC72}"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fld id="{C43F8424-A49E-4006-8A7F-C124A9D53823}" type="datetimeFigureOut">
              <a:rPr lang="ru-RU" smtClean="0"/>
              <a:pPr/>
              <a:t>23.09.2010</a:t>
            </a:fld>
            <a:endParaRPr lang="ru-RU"/>
          </a:p>
        </p:txBody>
      </p:sp>
      <p:sp>
        <p:nvSpPr>
          <p:cNvPr id="6" name="Нижний колонтитул 4"/>
          <p:cNvSpPr>
            <a:spLocks noGrp="1"/>
          </p:cNvSpPr>
          <p:nvPr>
            <p:ph type="ftr" sz="quarter" idx="11"/>
          </p:nvPr>
        </p:nvSpPr>
        <p:spPr/>
        <p:txBody>
          <a:bodyPr/>
          <a:lstStyle>
            <a:lvl1pPr>
              <a:defRPr/>
            </a:lvl1pPr>
          </a:lstStyle>
          <a:p>
            <a:endParaRPr lang="ru-RU"/>
          </a:p>
        </p:txBody>
      </p:sp>
      <p:sp>
        <p:nvSpPr>
          <p:cNvPr id="7" name="Номер слайда 5"/>
          <p:cNvSpPr>
            <a:spLocks noGrp="1"/>
          </p:cNvSpPr>
          <p:nvPr>
            <p:ph type="sldNum" sz="quarter" idx="12"/>
          </p:nvPr>
        </p:nvSpPr>
        <p:spPr/>
        <p:txBody>
          <a:bodyPr/>
          <a:lstStyle>
            <a:lvl1pPr>
              <a:defRPr/>
            </a:lvl1pPr>
          </a:lstStyle>
          <a:p>
            <a:fld id="{66D7291C-5AB7-4F0D-9E87-683F2C3BBC72}"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fld id="{C43F8424-A49E-4006-8A7F-C124A9D53823}" type="datetimeFigureOut">
              <a:rPr lang="ru-RU" smtClean="0"/>
              <a:pPr/>
              <a:t>23.09.2010</a:t>
            </a:fld>
            <a:endParaRPr lang="ru-RU"/>
          </a:p>
        </p:txBody>
      </p:sp>
      <p:sp>
        <p:nvSpPr>
          <p:cNvPr id="8" name="Нижний колонтитул 4"/>
          <p:cNvSpPr>
            <a:spLocks noGrp="1"/>
          </p:cNvSpPr>
          <p:nvPr>
            <p:ph type="ftr" sz="quarter" idx="11"/>
          </p:nvPr>
        </p:nvSpPr>
        <p:spPr/>
        <p:txBody>
          <a:bodyPr/>
          <a:lstStyle>
            <a:lvl1pPr>
              <a:defRPr/>
            </a:lvl1pPr>
          </a:lstStyle>
          <a:p>
            <a:endParaRPr lang="ru-RU"/>
          </a:p>
        </p:txBody>
      </p:sp>
      <p:sp>
        <p:nvSpPr>
          <p:cNvPr id="9" name="Номер слайда 5"/>
          <p:cNvSpPr>
            <a:spLocks noGrp="1"/>
          </p:cNvSpPr>
          <p:nvPr>
            <p:ph type="sldNum" sz="quarter" idx="12"/>
          </p:nvPr>
        </p:nvSpPr>
        <p:spPr/>
        <p:txBody>
          <a:bodyPr/>
          <a:lstStyle>
            <a:lvl1pPr>
              <a:defRPr/>
            </a:lvl1pPr>
          </a:lstStyle>
          <a:p>
            <a:fld id="{66D7291C-5AB7-4F0D-9E87-683F2C3BBC72}"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fld id="{C43F8424-A49E-4006-8A7F-C124A9D53823}" type="datetimeFigureOut">
              <a:rPr lang="ru-RU" smtClean="0"/>
              <a:pPr/>
              <a:t>23.09.2010</a:t>
            </a:fld>
            <a:endParaRPr lang="ru-RU"/>
          </a:p>
        </p:txBody>
      </p:sp>
      <p:sp>
        <p:nvSpPr>
          <p:cNvPr id="4" name="Нижний колонтитул 4"/>
          <p:cNvSpPr>
            <a:spLocks noGrp="1"/>
          </p:cNvSpPr>
          <p:nvPr>
            <p:ph type="ftr" sz="quarter" idx="11"/>
          </p:nvPr>
        </p:nvSpPr>
        <p:spPr/>
        <p:txBody>
          <a:bodyPr/>
          <a:lstStyle>
            <a:lvl1pPr>
              <a:defRPr/>
            </a:lvl1pPr>
          </a:lstStyle>
          <a:p>
            <a:endParaRPr lang="ru-RU"/>
          </a:p>
        </p:txBody>
      </p:sp>
      <p:sp>
        <p:nvSpPr>
          <p:cNvPr id="5" name="Номер слайда 5"/>
          <p:cNvSpPr>
            <a:spLocks noGrp="1"/>
          </p:cNvSpPr>
          <p:nvPr>
            <p:ph type="sldNum" sz="quarter" idx="12"/>
          </p:nvPr>
        </p:nvSpPr>
        <p:spPr/>
        <p:txBody>
          <a:bodyPr/>
          <a:lstStyle>
            <a:lvl1pPr>
              <a:defRPr/>
            </a:lvl1pPr>
          </a:lstStyle>
          <a:p>
            <a:fld id="{66D7291C-5AB7-4F0D-9E87-683F2C3BBC72}"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fld id="{C43F8424-A49E-4006-8A7F-C124A9D53823}" type="datetimeFigureOut">
              <a:rPr lang="ru-RU" smtClean="0"/>
              <a:pPr/>
              <a:t>23.09.2010</a:t>
            </a:fld>
            <a:endParaRPr lang="ru-RU"/>
          </a:p>
        </p:txBody>
      </p:sp>
      <p:sp>
        <p:nvSpPr>
          <p:cNvPr id="3" name="Нижний колонтитул 4"/>
          <p:cNvSpPr>
            <a:spLocks noGrp="1"/>
          </p:cNvSpPr>
          <p:nvPr>
            <p:ph type="ftr" sz="quarter" idx="11"/>
          </p:nvPr>
        </p:nvSpPr>
        <p:spPr/>
        <p:txBody>
          <a:bodyPr/>
          <a:lstStyle>
            <a:lvl1pPr>
              <a:defRPr/>
            </a:lvl1pPr>
          </a:lstStyle>
          <a:p>
            <a:endParaRPr lang="ru-RU"/>
          </a:p>
        </p:txBody>
      </p:sp>
      <p:sp>
        <p:nvSpPr>
          <p:cNvPr id="4" name="Номер слайда 5"/>
          <p:cNvSpPr>
            <a:spLocks noGrp="1"/>
          </p:cNvSpPr>
          <p:nvPr>
            <p:ph type="sldNum" sz="quarter" idx="12"/>
          </p:nvPr>
        </p:nvSpPr>
        <p:spPr/>
        <p:txBody>
          <a:bodyPr/>
          <a:lstStyle>
            <a:lvl1pPr>
              <a:defRPr/>
            </a:lvl1pPr>
          </a:lstStyle>
          <a:p>
            <a:fld id="{66D7291C-5AB7-4F0D-9E87-683F2C3BBC72}"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fld id="{C43F8424-A49E-4006-8A7F-C124A9D53823}" type="datetimeFigureOut">
              <a:rPr lang="ru-RU" smtClean="0"/>
              <a:pPr/>
              <a:t>23.09.2010</a:t>
            </a:fld>
            <a:endParaRPr lang="ru-RU"/>
          </a:p>
        </p:txBody>
      </p:sp>
      <p:sp>
        <p:nvSpPr>
          <p:cNvPr id="6" name="Нижний колонтитул 4"/>
          <p:cNvSpPr>
            <a:spLocks noGrp="1"/>
          </p:cNvSpPr>
          <p:nvPr>
            <p:ph type="ftr" sz="quarter" idx="11"/>
          </p:nvPr>
        </p:nvSpPr>
        <p:spPr/>
        <p:txBody>
          <a:bodyPr/>
          <a:lstStyle>
            <a:lvl1pPr>
              <a:defRPr/>
            </a:lvl1pPr>
          </a:lstStyle>
          <a:p>
            <a:endParaRPr lang="ru-RU"/>
          </a:p>
        </p:txBody>
      </p:sp>
      <p:sp>
        <p:nvSpPr>
          <p:cNvPr id="7" name="Номер слайда 5"/>
          <p:cNvSpPr>
            <a:spLocks noGrp="1"/>
          </p:cNvSpPr>
          <p:nvPr>
            <p:ph type="sldNum" sz="quarter" idx="12"/>
          </p:nvPr>
        </p:nvSpPr>
        <p:spPr/>
        <p:txBody>
          <a:bodyPr/>
          <a:lstStyle>
            <a:lvl1pPr>
              <a:defRPr/>
            </a:lvl1pPr>
          </a:lstStyle>
          <a:p>
            <a:fld id="{66D7291C-5AB7-4F0D-9E87-683F2C3BBC72}"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fld id="{C43F8424-A49E-4006-8A7F-C124A9D53823}" type="datetimeFigureOut">
              <a:rPr lang="ru-RU" smtClean="0"/>
              <a:pPr/>
              <a:t>23.09.2010</a:t>
            </a:fld>
            <a:endParaRPr lang="ru-RU"/>
          </a:p>
        </p:txBody>
      </p:sp>
      <p:sp>
        <p:nvSpPr>
          <p:cNvPr id="6" name="Нижний колонтитул 4"/>
          <p:cNvSpPr>
            <a:spLocks noGrp="1"/>
          </p:cNvSpPr>
          <p:nvPr>
            <p:ph type="ftr" sz="quarter" idx="11"/>
          </p:nvPr>
        </p:nvSpPr>
        <p:spPr/>
        <p:txBody>
          <a:bodyPr/>
          <a:lstStyle>
            <a:lvl1pPr>
              <a:defRPr/>
            </a:lvl1pPr>
          </a:lstStyle>
          <a:p>
            <a:endParaRPr lang="ru-RU"/>
          </a:p>
        </p:txBody>
      </p:sp>
      <p:sp>
        <p:nvSpPr>
          <p:cNvPr id="7" name="Номер слайда 5"/>
          <p:cNvSpPr>
            <a:spLocks noGrp="1"/>
          </p:cNvSpPr>
          <p:nvPr>
            <p:ph type="sldNum" sz="quarter" idx="12"/>
          </p:nvPr>
        </p:nvSpPr>
        <p:spPr/>
        <p:txBody>
          <a:bodyPr/>
          <a:lstStyle>
            <a:lvl1pPr>
              <a:defRPr/>
            </a:lvl1pPr>
          </a:lstStyle>
          <a:p>
            <a:fld id="{66D7291C-5AB7-4F0D-9E87-683F2C3BBC72}"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3074"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3075"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fld id="{C43F8424-A49E-4006-8A7F-C124A9D53823}" type="datetimeFigureOut">
              <a:rPr lang="ru-RU" smtClean="0"/>
              <a:pPr/>
              <a:t>23.09.2010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fld id="{66D7291C-5AB7-4F0D-9E87-683F2C3BBC72}"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1313" indent="-341313"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1363" indent="-284163"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1413" indent="-227013"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598613" indent="-227013"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5813" indent="-227013"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_____Microsoft_Office_Excel_97-20031.xls"/><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15.xml.rels><?xml version="1.0" encoding="UTF-8" standalone="yes"?>
<Relationships xmlns="http://schemas.openxmlformats.org/package/2006/relationships"><Relationship Id="rId3" Type="http://schemas.openxmlformats.org/officeDocument/2006/relationships/oleObject" Target="../embeddings/_____Microsoft_Office_Excel_97-20032.xls"/><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_________Microsoft_Office_Word_97_-_20033.doc"/><Relationship Id="rId2" Type="http://schemas.openxmlformats.org/officeDocument/2006/relationships/slideLayout" Target="../slideLayouts/slideLayout12.xml"/><Relationship Id="rId1" Type="http://schemas.openxmlformats.org/officeDocument/2006/relationships/vmlDrawing" Target="../drawings/vmlDrawing3.v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tiff"/><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tiff"/><Relationship Id="rId1" Type="http://schemas.openxmlformats.org/officeDocument/2006/relationships/slideLayout" Target="../slideLayouts/slideLayout7.xml"/><Relationship Id="rId4" Type="http://schemas.openxmlformats.org/officeDocument/2006/relationships/image" Target="../media/image45.gif"/></Relationships>
</file>

<file path=ppt/slides/_rels/slide42.xml.rels><?xml version="1.0" encoding="UTF-8" standalone="yes"?>
<Relationships xmlns="http://schemas.openxmlformats.org/package/2006/relationships"><Relationship Id="rId2" Type="http://schemas.openxmlformats.org/officeDocument/2006/relationships/image" Target="../media/image46.tiff"/><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7.tiff"/><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8.tiff"/><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oleObject" Target="../embeddings/_________Microsoft_Office_Word_97_-_20034.doc"/><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51.gif"/><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53.gif"/><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oleObject" Target="../embeddings/_________Microsoft_Office_Word_97_-_20035.doc"/><Relationship Id="rId2" Type="http://schemas.openxmlformats.org/officeDocument/2006/relationships/slideLayout" Target="../slideLayouts/slideLayout2.xml"/><Relationship Id="rId1" Type="http://schemas.openxmlformats.org/officeDocument/2006/relationships/vmlDrawing" Target="../drawings/vmlDrawing5.v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6.png"/><Relationship Id="rId5" Type="http://schemas.openxmlformats.org/officeDocument/2006/relationships/image" Target="../media/image45.gif"/><Relationship Id="rId4" Type="http://schemas.openxmlformats.org/officeDocument/2006/relationships/image" Target="../media/image55.png"/></Relationships>
</file>

<file path=ppt/slides/_rels/slide6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31.jpeg"/><Relationship Id="rId1" Type="http://schemas.openxmlformats.org/officeDocument/2006/relationships/slideLayout" Target="../slideLayouts/slideLayout7.xml"/><Relationship Id="rId4" Type="http://schemas.openxmlformats.org/officeDocument/2006/relationships/image" Target="../media/image55.png"/></Relationships>
</file>

<file path=ppt/slides/_rels/slide65.xml.rels><?xml version="1.0" encoding="UTF-8" standalone="yes"?>
<Relationships xmlns="http://schemas.openxmlformats.org/package/2006/relationships"><Relationship Id="rId3" Type="http://schemas.openxmlformats.org/officeDocument/2006/relationships/oleObject" Target="../embeddings/_________Microsoft_Office_Word_97_-_20036.doc"/><Relationship Id="rId2" Type="http://schemas.openxmlformats.org/officeDocument/2006/relationships/slideLayout" Target="../slideLayouts/slideLayout12.xml"/><Relationship Id="rId1" Type="http://schemas.openxmlformats.org/officeDocument/2006/relationships/vmlDrawing" Target="../drawings/vmlDrawing6.v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57.tiff"/><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hyperlink" Target="http://st-21.ru/data/images/pogarnoe%20oborudovanie/image-322.jpg" TargetMode="External"/><Relationship Id="rId1" Type="http://schemas.openxmlformats.org/officeDocument/2006/relationships/slideLayout" Target="../slideLayouts/slideLayout7.xml"/><Relationship Id="rId5" Type="http://schemas.openxmlformats.org/officeDocument/2006/relationships/image" Target="../media/image60.jpeg"/><Relationship Id="rId4" Type="http://schemas.openxmlformats.org/officeDocument/2006/relationships/image" Target="../media/image59.jpeg"/></Relationships>
</file>

<file path=ppt/slides/_rels/slide77.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3" Type="http://schemas.openxmlformats.org/officeDocument/2006/relationships/oleObject" Target="../embeddings/_________Microsoft_Office_Word_97_-_20037.doc"/><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oleObject" Target="../embeddings/_________Microsoft_Office_Word_97_-_20038.doc"/></Relationships>
</file>

<file path=ppt/slides/_rels/slide97.xml.rels><?xml version="1.0" encoding="UTF-8" standalone="yes"?>
<Relationships xmlns="http://schemas.openxmlformats.org/package/2006/relationships"><Relationship Id="rId3" Type="http://schemas.openxmlformats.org/officeDocument/2006/relationships/oleObject" Target="../embeddings/_________Microsoft_Office_Word_97_-_20039.doc"/><Relationship Id="rId2" Type="http://schemas.openxmlformats.org/officeDocument/2006/relationships/slideLayout" Target="../slideLayouts/slideLayout2.xml"/><Relationship Id="rId1" Type="http://schemas.openxmlformats.org/officeDocument/2006/relationships/vmlDrawing" Target="../drawings/vmlDrawing8.vml"/></Relationships>
</file>

<file path=ppt/slides/_rels/slide98.xml.rels><?xml version="1.0" encoding="UTF-8" standalone="yes"?>
<Relationships xmlns="http://schemas.openxmlformats.org/package/2006/relationships"><Relationship Id="rId3" Type="http://schemas.openxmlformats.org/officeDocument/2006/relationships/oleObject" Target="../embeddings/_________Microsoft_Office_Word_97_-_200310.doc"/><Relationship Id="rId2" Type="http://schemas.openxmlformats.org/officeDocument/2006/relationships/slideLayout" Target="../slideLayouts/slideLayout2.xml"/><Relationship Id="rId1" Type="http://schemas.openxmlformats.org/officeDocument/2006/relationships/vmlDrawing" Target="../drawings/vmlDrawing9.v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Картинка 32 из 141"/>
          <p:cNvPicPr>
            <a:picLocks noChangeAspect="1" noChangeArrowheads="1"/>
          </p:cNvPicPr>
          <p:nvPr/>
        </p:nvPicPr>
        <p:blipFill>
          <a:blip r:embed="rId2" cstate="print"/>
          <a:srcRect/>
          <a:stretch>
            <a:fillRect/>
          </a:stretch>
        </p:blipFill>
        <p:spPr bwMode="auto">
          <a:xfrm>
            <a:off x="0" y="0"/>
            <a:ext cx="9144000" cy="6862763"/>
          </a:xfrm>
          <a:prstGeom prst="rect">
            <a:avLst/>
          </a:prstGeom>
          <a:noFill/>
          <a:ln w="9525">
            <a:noFill/>
            <a:miter lim="800000"/>
            <a:headEnd/>
            <a:tailEnd/>
          </a:ln>
        </p:spPr>
      </p:pic>
      <p:sp>
        <p:nvSpPr>
          <p:cNvPr id="5" name="TextBox 4"/>
          <p:cNvSpPr txBox="1"/>
          <p:nvPr/>
        </p:nvSpPr>
        <p:spPr>
          <a:xfrm>
            <a:off x="755576" y="836712"/>
            <a:ext cx="7572428" cy="4708981"/>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lgn="ctr" fontAlgn="auto">
              <a:spcBef>
                <a:spcPts val="0"/>
              </a:spcBef>
              <a:spcAft>
                <a:spcPts val="0"/>
              </a:spcAft>
              <a:defRPr/>
            </a:pPr>
            <a:r>
              <a:rPr lang="ru-RU" sz="6000" b="1" dirty="0" smtClean="0">
                <a:ln w="50800"/>
                <a:solidFill>
                  <a:schemeClr val="bg1">
                    <a:shade val="50000"/>
                  </a:schemeClr>
                </a:solidFill>
                <a:latin typeface="+mn-lt"/>
              </a:rPr>
              <a:t>Тушение пожаров в резервуарных парках хранения ЛВЖ, </a:t>
            </a:r>
            <a:r>
              <a:rPr lang="ru-RU" sz="6000" b="1" dirty="0" smtClean="0">
                <a:ln w="50800"/>
                <a:solidFill>
                  <a:schemeClr val="bg1">
                    <a:shade val="50000"/>
                  </a:schemeClr>
                </a:solidFill>
              </a:rPr>
              <a:t>ГЖ</a:t>
            </a:r>
            <a:r>
              <a:rPr lang="ru-RU" sz="6000" b="1" dirty="0" smtClean="0">
                <a:ln w="50800"/>
                <a:solidFill>
                  <a:schemeClr val="bg1">
                    <a:shade val="50000"/>
                  </a:schemeClr>
                </a:solidFill>
                <a:latin typeface="+mn-lt"/>
              </a:rPr>
              <a:t>  </a:t>
            </a:r>
          </a:p>
          <a:p>
            <a:pPr algn="ctr" fontAlgn="auto">
              <a:spcBef>
                <a:spcPts val="0"/>
              </a:spcBef>
              <a:spcAft>
                <a:spcPts val="0"/>
              </a:spcAft>
              <a:defRPr/>
            </a:pPr>
            <a:r>
              <a:rPr lang="ru-RU" sz="6000" b="1" dirty="0" smtClean="0">
                <a:ln w="50800"/>
                <a:solidFill>
                  <a:schemeClr val="bg1">
                    <a:shade val="50000"/>
                  </a:schemeClr>
                </a:solidFill>
                <a:latin typeface="+mn-lt"/>
              </a:rPr>
              <a:t>и сжиженных УВ газов</a:t>
            </a:r>
            <a:endParaRPr lang="ru-RU" sz="6000" b="1" dirty="0">
              <a:ln w="50800"/>
              <a:solidFill>
                <a:schemeClr val="bg1">
                  <a:shade val="50000"/>
                </a:schemeClr>
              </a:solidFill>
              <a:latin typeface="+mn-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14678" y="285728"/>
            <a:ext cx="2643206" cy="584775"/>
          </a:xfrm>
          <a:prstGeom prst="rect">
            <a:avLst/>
          </a:prstGeom>
        </p:spPr>
        <p:style>
          <a:lnRef idx="0">
            <a:schemeClr val="accent6"/>
          </a:lnRef>
          <a:fillRef idx="3">
            <a:schemeClr val="accent6"/>
          </a:fillRef>
          <a:effectRef idx="3">
            <a:schemeClr val="accent6"/>
          </a:effectRef>
          <a:fontRef idx="minor">
            <a:schemeClr val="lt1"/>
          </a:fontRef>
        </p:style>
        <p:txBody>
          <a:bodyPr>
            <a:spAutoFit/>
          </a:bodyPr>
          <a:lstStyle/>
          <a:p>
            <a:pPr algn="ctr">
              <a:defRPr/>
            </a:pPr>
            <a:r>
              <a:rPr lang="ru-RU" sz="3200" dirty="0"/>
              <a:t>Резервуары</a:t>
            </a:r>
          </a:p>
        </p:txBody>
      </p:sp>
      <p:sp>
        <p:nvSpPr>
          <p:cNvPr id="5" name="TextBox 4"/>
          <p:cNvSpPr txBox="1"/>
          <p:nvPr/>
        </p:nvSpPr>
        <p:spPr>
          <a:xfrm>
            <a:off x="285720" y="1285860"/>
            <a:ext cx="1714512" cy="461665"/>
          </a:xfrm>
          <a:prstGeom prst="rect">
            <a:avLst/>
          </a:prstGeom>
        </p:spPr>
        <p:style>
          <a:lnRef idx="0">
            <a:schemeClr val="accent5"/>
          </a:lnRef>
          <a:fillRef idx="3">
            <a:schemeClr val="accent5"/>
          </a:fillRef>
          <a:effectRef idx="3">
            <a:schemeClr val="accent5"/>
          </a:effectRef>
          <a:fontRef idx="minor">
            <a:schemeClr val="lt1"/>
          </a:fontRef>
        </p:style>
        <p:txBody>
          <a:bodyPr>
            <a:spAutoFit/>
          </a:bodyPr>
          <a:lstStyle/>
          <a:p>
            <a:pPr algn="ctr">
              <a:defRPr/>
            </a:pPr>
            <a:r>
              <a:rPr lang="ru-RU" sz="2400" dirty="0"/>
              <a:t>Наземные</a:t>
            </a:r>
          </a:p>
        </p:txBody>
      </p:sp>
      <p:sp>
        <p:nvSpPr>
          <p:cNvPr id="6" name="TextBox 5"/>
          <p:cNvSpPr txBox="1"/>
          <p:nvPr/>
        </p:nvSpPr>
        <p:spPr>
          <a:xfrm>
            <a:off x="285720" y="5357826"/>
            <a:ext cx="1785950" cy="461665"/>
          </a:xfrm>
          <a:prstGeom prst="rect">
            <a:avLst/>
          </a:prstGeom>
        </p:spPr>
        <p:style>
          <a:lnRef idx="0">
            <a:schemeClr val="accent4"/>
          </a:lnRef>
          <a:fillRef idx="3">
            <a:schemeClr val="accent4"/>
          </a:fillRef>
          <a:effectRef idx="3">
            <a:schemeClr val="accent4"/>
          </a:effectRef>
          <a:fontRef idx="minor">
            <a:schemeClr val="lt1"/>
          </a:fontRef>
        </p:style>
        <p:txBody>
          <a:bodyPr>
            <a:spAutoFit/>
          </a:bodyPr>
          <a:lstStyle/>
          <a:p>
            <a:pPr algn="ctr">
              <a:defRPr/>
            </a:pPr>
            <a:r>
              <a:rPr lang="ru-RU" sz="2400" dirty="0"/>
              <a:t>Подземные</a:t>
            </a:r>
          </a:p>
        </p:txBody>
      </p:sp>
      <p:sp>
        <p:nvSpPr>
          <p:cNvPr id="7" name="TextBox 6"/>
          <p:cNvSpPr txBox="1"/>
          <p:nvPr/>
        </p:nvSpPr>
        <p:spPr>
          <a:xfrm>
            <a:off x="2214563" y="1285875"/>
            <a:ext cx="2143125" cy="369888"/>
          </a:xfrm>
          <a:prstGeom prst="rect">
            <a:avLst/>
          </a:prstGeom>
        </p:spPr>
        <p:style>
          <a:lnRef idx="1">
            <a:schemeClr val="accent5"/>
          </a:lnRef>
          <a:fillRef idx="3">
            <a:schemeClr val="accent5"/>
          </a:fillRef>
          <a:effectRef idx="2">
            <a:schemeClr val="accent5"/>
          </a:effectRef>
          <a:fontRef idx="minor">
            <a:schemeClr val="lt1"/>
          </a:fontRef>
        </p:style>
        <p:txBody>
          <a:bodyPr>
            <a:spAutoFit/>
          </a:bodyPr>
          <a:lstStyle/>
          <a:p>
            <a:pPr algn="ctr">
              <a:defRPr/>
            </a:pPr>
            <a:r>
              <a:rPr lang="ru-RU" dirty="0"/>
              <a:t>Металлические</a:t>
            </a:r>
          </a:p>
        </p:txBody>
      </p:sp>
      <p:sp>
        <p:nvSpPr>
          <p:cNvPr id="8" name="TextBox 7"/>
          <p:cNvSpPr txBox="1"/>
          <p:nvPr/>
        </p:nvSpPr>
        <p:spPr>
          <a:xfrm>
            <a:off x="2214563" y="1857375"/>
            <a:ext cx="2143125" cy="369888"/>
          </a:xfrm>
          <a:prstGeom prst="rect">
            <a:avLst/>
          </a:prstGeom>
        </p:spPr>
        <p:style>
          <a:lnRef idx="1">
            <a:schemeClr val="accent5"/>
          </a:lnRef>
          <a:fillRef idx="3">
            <a:schemeClr val="accent5"/>
          </a:fillRef>
          <a:effectRef idx="2">
            <a:schemeClr val="accent5"/>
          </a:effectRef>
          <a:fontRef idx="minor">
            <a:schemeClr val="lt1"/>
          </a:fontRef>
        </p:style>
        <p:txBody>
          <a:bodyPr>
            <a:spAutoFit/>
          </a:bodyPr>
          <a:lstStyle/>
          <a:p>
            <a:pPr algn="ctr">
              <a:defRPr/>
            </a:pPr>
            <a:r>
              <a:rPr lang="ru-RU" dirty="0"/>
              <a:t>Железобетонные</a:t>
            </a:r>
          </a:p>
        </p:txBody>
      </p:sp>
      <p:sp>
        <p:nvSpPr>
          <p:cNvPr id="9" name="TextBox 8"/>
          <p:cNvSpPr txBox="1"/>
          <p:nvPr/>
        </p:nvSpPr>
        <p:spPr>
          <a:xfrm>
            <a:off x="2214563" y="2428875"/>
            <a:ext cx="2143125" cy="642938"/>
          </a:xfrm>
          <a:prstGeom prst="rect">
            <a:avLst/>
          </a:prstGeom>
        </p:spPr>
        <p:style>
          <a:lnRef idx="1">
            <a:schemeClr val="accent5"/>
          </a:lnRef>
          <a:fillRef idx="3">
            <a:schemeClr val="accent5"/>
          </a:fillRef>
          <a:effectRef idx="2">
            <a:schemeClr val="accent5"/>
          </a:effectRef>
          <a:fontRef idx="minor">
            <a:schemeClr val="lt1"/>
          </a:fontRef>
        </p:style>
        <p:txBody>
          <a:bodyPr>
            <a:spAutoFit/>
          </a:bodyPr>
          <a:lstStyle/>
          <a:p>
            <a:pPr algn="ctr">
              <a:defRPr/>
            </a:pPr>
            <a:r>
              <a:rPr lang="ru-RU" dirty="0"/>
              <a:t>Из синтетических материалов</a:t>
            </a:r>
          </a:p>
        </p:txBody>
      </p:sp>
      <p:sp>
        <p:nvSpPr>
          <p:cNvPr id="12" name="TextBox 11"/>
          <p:cNvSpPr txBox="1"/>
          <p:nvPr/>
        </p:nvSpPr>
        <p:spPr>
          <a:xfrm>
            <a:off x="4714875" y="1285875"/>
            <a:ext cx="1857375" cy="646113"/>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pPr algn="ctr">
              <a:defRPr/>
            </a:pPr>
            <a:r>
              <a:rPr lang="ru-RU" dirty="0"/>
              <a:t>Вертикальные </a:t>
            </a:r>
          </a:p>
          <a:p>
            <a:pPr algn="ctr">
              <a:defRPr/>
            </a:pPr>
            <a:r>
              <a:rPr lang="ru-RU" dirty="0"/>
              <a:t>цилиндрические</a:t>
            </a:r>
          </a:p>
        </p:txBody>
      </p:sp>
      <p:sp>
        <p:nvSpPr>
          <p:cNvPr id="13" name="TextBox 12"/>
          <p:cNvSpPr txBox="1"/>
          <p:nvPr/>
        </p:nvSpPr>
        <p:spPr>
          <a:xfrm>
            <a:off x="4714875" y="2214563"/>
            <a:ext cx="1857375" cy="646112"/>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pPr algn="ctr">
              <a:defRPr/>
            </a:pPr>
            <a:r>
              <a:rPr lang="ru-RU" dirty="0"/>
              <a:t>Горизонтальные </a:t>
            </a:r>
          </a:p>
          <a:p>
            <a:pPr algn="ctr">
              <a:defRPr/>
            </a:pPr>
            <a:r>
              <a:rPr lang="ru-RU" dirty="0"/>
              <a:t>цилиндрические</a:t>
            </a:r>
          </a:p>
        </p:txBody>
      </p:sp>
      <p:sp>
        <p:nvSpPr>
          <p:cNvPr id="14" name="TextBox 13"/>
          <p:cNvSpPr txBox="1"/>
          <p:nvPr/>
        </p:nvSpPr>
        <p:spPr>
          <a:xfrm>
            <a:off x="4714875" y="3071813"/>
            <a:ext cx="1857375" cy="369887"/>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pPr algn="ctr">
              <a:defRPr/>
            </a:pPr>
            <a:r>
              <a:rPr lang="ru-RU" dirty="0"/>
              <a:t>Шаровые</a:t>
            </a:r>
          </a:p>
        </p:txBody>
      </p:sp>
      <p:sp>
        <p:nvSpPr>
          <p:cNvPr id="15" name="Прямоугольник 14"/>
          <p:cNvSpPr/>
          <p:nvPr/>
        </p:nvSpPr>
        <p:spPr>
          <a:xfrm>
            <a:off x="7072313" y="1285875"/>
            <a:ext cx="1857375" cy="1214438"/>
          </a:xfrm>
          <a:prstGeom prst="rect">
            <a:avLst/>
          </a:prstGeom>
        </p:spPr>
        <p:style>
          <a:lnRef idx="2">
            <a:schemeClr val="accent5"/>
          </a:lnRef>
          <a:fillRef idx="1">
            <a:schemeClr val="lt1"/>
          </a:fillRef>
          <a:effectRef idx="0">
            <a:schemeClr val="accent5"/>
          </a:effectRef>
          <a:fontRef idx="minor">
            <a:schemeClr val="dk1"/>
          </a:fontRef>
        </p:style>
        <p:txBody>
          <a:bodyPr>
            <a:spAutoFit/>
          </a:bodyPr>
          <a:lstStyle/>
          <a:p>
            <a:pPr algn="ctr">
              <a:defRPr/>
            </a:pPr>
            <a:r>
              <a:rPr lang="ru-RU" dirty="0"/>
              <a:t>со стационарной конической или сферической </a:t>
            </a:r>
          </a:p>
          <a:p>
            <a:pPr algn="ctr">
              <a:defRPr/>
            </a:pPr>
            <a:r>
              <a:rPr lang="ru-RU" dirty="0"/>
              <a:t>крышей </a:t>
            </a:r>
          </a:p>
        </p:txBody>
      </p:sp>
      <p:sp>
        <p:nvSpPr>
          <p:cNvPr id="16" name="Прямоугольник 15"/>
          <p:cNvSpPr/>
          <p:nvPr/>
        </p:nvSpPr>
        <p:spPr>
          <a:xfrm>
            <a:off x="7143750" y="2786063"/>
            <a:ext cx="1785938" cy="1477962"/>
          </a:xfrm>
          <a:prstGeom prst="rect">
            <a:avLst/>
          </a:prstGeom>
        </p:spPr>
        <p:style>
          <a:lnRef idx="2">
            <a:schemeClr val="accent5"/>
          </a:lnRef>
          <a:fillRef idx="1">
            <a:schemeClr val="lt1"/>
          </a:fillRef>
          <a:effectRef idx="0">
            <a:schemeClr val="accent5"/>
          </a:effectRef>
          <a:fontRef idx="minor">
            <a:schemeClr val="dk1"/>
          </a:fontRef>
        </p:style>
        <p:txBody>
          <a:bodyPr>
            <a:spAutoFit/>
          </a:bodyPr>
          <a:lstStyle/>
          <a:p>
            <a:pPr algn="ctr">
              <a:defRPr/>
            </a:pPr>
            <a:r>
              <a:rPr lang="ru-RU" dirty="0"/>
              <a:t>со </a:t>
            </a:r>
          </a:p>
          <a:p>
            <a:pPr algn="ctr">
              <a:defRPr/>
            </a:pPr>
            <a:r>
              <a:rPr lang="ru-RU" dirty="0"/>
              <a:t>стационарной </a:t>
            </a:r>
          </a:p>
          <a:p>
            <a:pPr algn="ctr">
              <a:defRPr/>
            </a:pPr>
            <a:r>
              <a:rPr lang="ru-RU" dirty="0"/>
              <a:t>крышей и </a:t>
            </a:r>
          </a:p>
          <a:p>
            <a:pPr algn="ctr">
              <a:defRPr/>
            </a:pPr>
            <a:r>
              <a:rPr lang="ru-RU" dirty="0"/>
              <a:t>плавающим </a:t>
            </a:r>
          </a:p>
          <a:p>
            <a:pPr algn="ctr">
              <a:defRPr/>
            </a:pPr>
            <a:r>
              <a:rPr lang="ru-RU" dirty="0"/>
              <a:t>понтоном </a:t>
            </a:r>
          </a:p>
        </p:txBody>
      </p:sp>
      <p:sp>
        <p:nvSpPr>
          <p:cNvPr id="17" name="Прямоугольник 16"/>
          <p:cNvSpPr/>
          <p:nvPr/>
        </p:nvSpPr>
        <p:spPr>
          <a:xfrm>
            <a:off x="7143750" y="4500563"/>
            <a:ext cx="1785938" cy="646112"/>
          </a:xfrm>
          <a:prstGeom prst="rect">
            <a:avLst/>
          </a:prstGeom>
        </p:spPr>
        <p:style>
          <a:lnRef idx="2">
            <a:schemeClr val="accent5"/>
          </a:lnRef>
          <a:fillRef idx="1">
            <a:schemeClr val="lt1"/>
          </a:fillRef>
          <a:effectRef idx="0">
            <a:schemeClr val="accent5"/>
          </a:effectRef>
          <a:fontRef idx="minor">
            <a:schemeClr val="dk1"/>
          </a:fontRef>
        </p:style>
        <p:txBody>
          <a:bodyPr>
            <a:spAutoFit/>
          </a:bodyPr>
          <a:lstStyle/>
          <a:p>
            <a:pPr algn="ctr">
              <a:defRPr/>
            </a:pPr>
            <a:r>
              <a:rPr lang="ru-RU" dirty="0"/>
              <a:t>с плавающей крышей</a:t>
            </a:r>
          </a:p>
        </p:txBody>
      </p:sp>
      <p:sp>
        <p:nvSpPr>
          <p:cNvPr id="18" name="TextBox 17"/>
          <p:cNvSpPr txBox="1"/>
          <p:nvPr/>
        </p:nvSpPr>
        <p:spPr>
          <a:xfrm>
            <a:off x="285720" y="3786190"/>
            <a:ext cx="2428892" cy="461665"/>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algn="ctr">
              <a:defRPr/>
            </a:pPr>
            <a:r>
              <a:rPr lang="ru-RU" sz="2400" dirty="0"/>
              <a:t>Полуподземные</a:t>
            </a:r>
          </a:p>
        </p:txBody>
      </p:sp>
      <p:cxnSp>
        <p:nvCxnSpPr>
          <p:cNvPr id="20" name="Прямая соединительная линия 19"/>
          <p:cNvCxnSpPr>
            <a:stCxn id="0" idx="3"/>
            <a:endCxn id="7" idx="1"/>
          </p:cNvCxnSpPr>
          <p:nvPr/>
        </p:nvCxnSpPr>
        <p:spPr>
          <a:xfrm flipV="1">
            <a:off x="2000250" y="1470025"/>
            <a:ext cx="214313" cy="46038"/>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Прямая соединительная линия 34"/>
          <p:cNvCxnSpPr/>
          <p:nvPr/>
        </p:nvCxnSpPr>
        <p:spPr>
          <a:xfrm rot="5400000">
            <a:off x="1464469" y="2107407"/>
            <a:ext cx="121443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Прямая соединительная линия 36"/>
          <p:cNvCxnSpPr/>
          <p:nvPr/>
        </p:nvCxnSpPr>
        <p:spPr>
          <a:xfrm>
            <a:off x="2071688" y="2071688"/>
            <a:ext cx="142875" cy="41275"/>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Прямая соединительная линия 46"/>
          <p:cNvCxnSpPr>
            <a:stCxn id="9" idx="1"/>
          </p:cNvCxnSpPr>
          <p:nvPr/>
        </p:nvCxnSpPr>
        <p:spPr>
          <a:xfrm rot="10800000">
            <a:off x="2071688" y="2714625"/>
            <a:ext cx="142875" cy="34925"/>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Прямая соединительная линия 49"/>
          <p:cNvCxnSpPr>
            <a:stCxn id="7" idx="3"/>
          </p:cNvCxnSpPr>
          <p:nvPr/>
        </p:nvCxnSpPr>
        <p:spPr>
          <a:xfrm>
            <a:off x="4357688" y="1470025"/>
            <a:ext cx="357187" cy="30163"/>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Прямая соединительная линия 53"/>
          <p:cNvCxnSpPr/>
          <p:nvPr/>
        </p:nvCxnSpPr>
        <p:spPr>
          <a:xfrm rot="5400000">
            <a:off x="3643313" y="2357438"/>
            <a:ext cx="17145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Прямая соединительная линия 55"/>
          <p:cNvCxnSpPr>
            <a:stCxn id="13" idx="1"/>
          </p:cNvCxnSpPr>
          <p:nvPr/>
        </p:nvCxnSpPr>
        <p:spPr>
          <a:xfrm rot="10800000">
            <a:off x="4500563" y="2500313"/>
            <a:ext cx="214312" cy="381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Прямая соединительная линия 57"/>
          <p:cNvCxnSpPr>
            <a:stCxn id="14" idx="1"/>
          </p:cNvCxnSpPr>
          <p:nvPr/>
        </p:nvCxnSpPr>
        <p:spPr>
          <a:xfrm rot="10800000">
            <a:off x="4500563" y="3214688"/>
            <a:ext cx="214312" cy="41275"/>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Прямая соединительная линия 59"/>
          <p:cNvCxnSpPr>
            <a:stCxn id="12" idx="3"/>
          </p:cNvCxnSpPr>
          <p:nvPr/>
        </p:nvCxnSpPr>
        <p:spPr>
          <a:xfrm>
            <a:off x="6572250" y="1609725"/>
            <a:ext cx="500063" cy="33338"/>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Прямая соединительная линия 61"/>
          <p:cNvCxnSpPr/>
          <p:nvPr/>
        </p:nvCxnSpPr>
        <p:spPr>
          <a:xfrm rot="5400000">
            <a:off x="5214938" y="3214688"/>
            <a:ext cx="31432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Прямая соединительная линия 63"/>
          <p:cNvCxnSpPr>
            <a:endCxn id="16" idx="1"/>
          </p:cNvCxnSpPr>
          <p:nvPr/>
        </p:nvCxnSpPr>
        <p:spPr>
          <a:xfrm>
            <a:off x="6786563" y="3500438"/>
            <a:ext cx="357187" cy="23812"/>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Прямая соединительная линия 69"/>
          <p:cNvCxnSpPr>
            <a:stCxn id="17" idx="1"/>
          </p:cNvCxnSpPr>
          <p:nvPr/>
        </p:nvCxnSpPr>
        <p:spPr>
          <a:xfrm rot="10800000">
            <a:off x="6786563" y="4786313"/>
            <a:ext cx="357187" cy="38100"/>
          </a:xfrm>
          <a:prstGeom prst="line">
            <a:avLst/>
          </a:prstGeom>
        </p:spPr>
        <p:style>
          <a:lnRef idx="1">
            <a:schemeClr val="accent1"/>
          </a:lnRef>
          <a:fillRef idx="0">
            <a:schemeClr val="accent1"/>
          </a:fillRef>
          <a:effectRef idx="0">
            <a:schemeClr val="accent1"/>
          </a:effectRef>
          <a:fontRef idx="minor">
            <a:schemeClr val="tx1"/>
          </a:fontRef>
        </p:style>
      </p:cxnSp>
      <p:sp>
        <p:nvSpPr>
          <p:cNvPr id="71" name="Прямоугольник 70"/>
          <p:cNvSpPr/>
          <p:nvPr/>
        </p:nvSpPr>
        <p:spPr>
          <a:xfrm>
            <a:off x="4214813" y="3571875"/>
            <a:ext cx="1785937" cy="642938"/>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defRPr/>
            </a:pPr>
            <a:r>
              <a:rPr lang="ru-RU" dirty="0" err="1"/>
              <a:t>Бесшахтный</a:t>
            </a:r>
            <a:r>
              <a:rPr lang="ru-RU" dirty="0"/>
              <a:t> в </a:t>
            </a:r>
          </a:p>
          <a:p>
            <a:pPr>
              <a:defRPr/>
            </a:pPr>
            <a:r>
              <a:rPr lang="ru-RU" dirty="0"/>
              <a:t>каменной соли </a:t>
            </a:r>
          </a:p>
        </p:txBody>
      </p:sp>
      <p:sp>
        <p:nvSpPr>
          <p:cNvPr id="72" name="Прямоугольник 71"/>
          <p:cNvSpPr/>
          <p:nvPr/>
        </p:nvSpPr>
        <p:spPr>
          <a:xfrm>
            <a:off x="4214813" y="4357688"/>
            <a:ext cx="2286000" cy="928687"/>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defRPr/>
            </a:pPr>
            <a:r>
              <a:rPr lang="ru-RU" dirty="0"/>
              <a:t>Шахтный в породах </a:t>
            </a:r>
          </a:p>
          <a:p>
            <a:pPr>
              <a:defRPr/>
            </a:pPr>
            <a:r>
              <a:rPr lang="ru-RU" dirty="0"/>
              <a:t>с положительной </a:t>
            </a:r>
          </a:p>
          <a:p>
            <a:pPr>
              <a:defRPr/>
            </a:pPr>
            <a:r>
              <a:rPr lang="ru-RU" dirty="0"/>
              <a:t>температурой  </a:t>
            </a:r>
          </a:p>
        </p:txBody>
      </p:sp>
      <p:sp>
        <p:nvSpPr>
          <p:cNvPr id="73" name="Прямоугольник 72"/>
          <p:cNvSpPr/>
          <p:nvPr/>
        </p:nvSpPr>
        <p:spPr>
          <a:xfrm>
            <a:off x="4214813" y="5429250"/>
            <a:ext cx="2786062" cy="646113"/>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defRPr/>
            </a:pPr>
            <a:r>
              <a:rPr lang="ru-RU" dirty="0"/>
              <a:t>Шахтный в  вечномерзлых </a:t>
            </a:r>
          </a:p>
          <a:p>
            <a:pPr>
              <a:defRPr/>
            </a:pPr>
            <a:r>
              <a:rPr lang="ru-RU" dirty="0"/>
              <a:t>породах  </a:t>
            </a:r>
          </a:p>
        </p:txBody>
      </p:sp>
      <p:sp>
        <p:nvSpPr>
          <p:cNvPr id="74" name="TextBox 73"/>
          <p:cNvSpPr txBox="1"/>
          <p:nvPr/>
        </p:nvSpPr>
        <p:spPr>
          <a:xfrm>
            <a:off x="2286000" y="4714875"/>
            <a:ext cx="1500188" cy="369888"/>
          </a:xfrm>
          <a:prstGeom prst="rect">
            <a:avLst/>
          </a:prstGeom>
        </p:spPr>
        <p:style>
          <a:lnRef idx="1">
            <a:schemeClr val="accent4"/>
          </a:lnRef>
          <a:fillRef idx="3">
            <a:schemeClr val="accent4"/>
          </a:fillRef>
          <a:effectRef idx="2">
            <a:schemeClr val="accent4"/>
          </a:effectRef>
          <a:fontRef idx="minor">
            <a:schemeClr val="lt1"/>
          </a:fontRef>
        </p:style>
        <p:txBody>
          <a:bodyPr>
            <a:spAutoFit/>
          </a:bodyPr>
          <a:lstStyle/>
          <a:p>
            <a:pPr>
              <a:defRPr/>
            </a:pPr>
            <a:r>
              <a:rPr lang="ru-RU" dirty="0"/>
              <a:t>Хранилища</a:t>
            </a:r>
          </a:p>
        </p:txBody>
      </p:sp>
      <p:sp>
        <p:nvSpPr>
          <p:cNvPr id="75" name="TextBox 74"/>
          <p:cNvSpPr txBox="1"/>
          <p:nvPr/>
        </p:nvSpPr>
        <p:spPr>
          <a:xfrm>
            <a:off x="2357438" y="6143625"/>
            <a:ext cx="1465262" cy="369888"/>
          </a:xfrm>
          <a:prstGeom prst="rect">
            <a:avLst/>
          </a:prstGeom>
        </p:spPr>
        <p:style>
          <a:lnRef idx="1">
            <a:schemeClr val="accent4"/>
          </a:lnRef>
          <a:fillRef idx="3">
            <a:schemeClr val="accent4"/>
          </a:fillRef>
          <a:effectRef idx="2">
            <a:schemeClr val="accent4"/>
          </a:effectRef>
          <a:fontRef idx="minor">
            <a:schemeClr val="lt1"/>
          </a:fontRef>
        </p:style>
        <p:txBody>
          <a:bodyPr wrap="none">
            <a:spAutoFit/>
          </a:bodyPr>
          <a:lstStyle/>
          <a:p>
            <a:pPr>
              <a:defRPr/>
            </a:pPr>
            <a:r>
              <a:rPr lang="ru-RU" dirty="0"/>
              <a:t>Резервуары</a:t>
            </a:r>
          </a:p>
        </p:txBody>
      </p:sp>
      <p:cxnSp>
        <p:nvCxnSpPr>
          <p:cNvPr id="77" name="Shape 76"/>
          <p:cNvCxnSpPr>
            <a:stCxn id="0" idx="1"/>
          </p:cNvCxnSpPr>
          <p:nvPr/>
        </p:nvCxnSpPr>
        <p:spPr>
          <a:xfrm rot="10800000" flipV="1">
            <a:off x="142875" y="577850"/>
            <a:ext cx="3071813" cy="4994275"/>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80" name="Прямая соединительная линия 79"/>
          <p:cNvCxnSpPr>
            <a:stCxn id="0" idx="1"/>
          </p:cNvCxnSpPr>
          <p:nvPr/>
        </p:nvCxnSpPr>
        <p:spPr>
          <a:xfrm rot="10800000">
            <a:off x="142875" y="1500188"/>
            <a:ext cx="142875" cy="15875"/>
          </a:xfrm>
          <a:prstGeom prst="line">
            <a:avLst/>
          </a:prstGeom>
        </p:spPr>
        <p:style>
          <a:lnRef idx="1">
            <a:schemeClr val="accent1"/>
          </a:lnRef>
          <a:fillRef idx="0">
            <a:schemeClr val="accent1"/>
          </a:fillRef>
          <a:effectRef idx="0">
            <a:schemeClr val="accent1"/>
          </a:effectRef>
          <a:fontRef idx="minor">
            <a:schemeClr val="tx1"/>
          </a:fontRef>
        </p:style>
      </p:cxnSp>
      <p:cxnSp>
        <p:nvCxnSpPr>
          <p:cNvPr id="95" name="Прямая соединительная линия 94"/>
          <p:cNvCxnSpPr>
            <a:endCxn id="0" idx="1"/>
          </p:cNvCxnSpPr>
          <p:nvPr/>
        </p:nvCxnSpPr>
        <p:spPr>
          <a:xfrm>
            <a:off x="142875" y="4000500"/>
            <a:ext cx="142875" cy="158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01" name="Прямая соединительная линия 100"/>
          <p:cNvCxnSpPr>
            <a:endCxn id="0" idx="1"/>
          </p:cNvCxnSpPr>
          <p:nvPr/>
        </p:nvCxnSpPr>
        <p:spPr>
          <a:xfrm>
            <a:off x="142875" y="5572125"/>
            <a:ext cx="142875" cy="158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04" name="Прямая соединительная линия 103"/>
          <p:cNvCxnSpPr>
            <a:endCxn id="74" idx="1"/>
          </p:cNvCxnSpPr>
          <p:nvPr/>
        </p:nvCxnSpPr>
        <p:spPr>
          <a:xfrm rot="5400000" flipH="1" flipV="1">
            <a:off x="1842294" y="5128419"/>
            <a:ext cx="673100" cy="214312"/>
          </a:xfrm>
          <a:prstGeom prst="line">
            <a:avLst/>
          </a:prstGeom>
        </p:spPr>
        <p:style>
          <a:lnRef idx="1">
            <a:schemeClr val="accent1"/>
          </a:lnRef>
          <a:fillRef idx="0">
            <a:schemeClr val="accent1"/>
          </a:fillRef>
          <a:effectRef idx="0">
            <a:schemeClr val="accent1"/>
          </a:effectRef>
          <a:fontRef idx="minor">
            <a:schemeClr val="tx1"/>
          </a:fontRef>
        </p:style>
      </p:cxnSp>
      <p:cxnSp>
        <p:nvCxnSpPr>
          <p:cNvPr id="106" name="Прямая соединительная линия 105"/>
          <p:cNvCxnSpPr>
            <a:stCxn id="0" idx="3"/>
            <a:endCxn id="75" idx="1"/>
          </p:cNvCxnSpPr>
          <p:nvPr/>
        </p:nvCxnSpPr>
        <p:spPr>
          <a:xfrm>
            <a:off x="2071688" y="5588000"/>
            <a:ext cx="285750" cy="7397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08" name="Прямая соединительная линия 107"/>
          <p:cNvCxnSpPr>
            <a:stCxn id="74" idx="3"/>
            <a:endCxn id="71" idx="1"/>
          </p:cNvCxnSpPr>
          <p:nvPr/>
        </p:nvCxnSpPr>
        <p:spPr>
          <a:xfrm flipV="1">
            <a:off x="3786188" y="3894138"/>
            <a:ext cx="428625" cy="10048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10" name="Прямая соединительная линия 109"/>
          <p:cNvCxnSpPr>
            <a:stCxn id="74" idx="3"/>
            <a:endCxn id="72" idx="1"/>
          </p:cNvCxnSpPr>
          <p:nvPr/>
        </p:nvCxnSpPr>
        <p:spPr>
          <a:xfrm flipV="1">
            <a:off x="3786188" y="4822825"/>
            <a:ext cx="428625" cy="76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2" name="Прямая соединительная линия 111"/>
          <p:cNvCxnSpPr>
            <a:stCxn id="74" idx="3"/>
            <a:endCxn id="73" idx="1"/>
          </p:cNvCxnSpPr>
          <p:nvPr/>
        </p:nvCxnSpPr>
        <p:spPr>
          <a:xfrm>
            <a:off x="3786188" y="4899025"/>
            <a:ext cx="428625" cy="854075"/>
          </a:xfrm>
          <a:prstGeom prst="line">
            <a:avLst/>
          </a:prstGeom>
        </p:spPr>
        <p:style>
          <a:lnRef idx="1">
            <a:schemeClr val="accent1"/>
          </a:lnRef>
          <a:fillRef idx="0">
            <a:schemeClr val="accent1"/>
          </a:fillRef>
          <a:effectRef idx="0">
            <a:schemeClr val="accent1"/>
          </a:effectRef>
          <a:fontRef idx="minor">
            <a:schemeClr val="tx1"/>
          </a:fontRef>
        </p:style>
      </p:cxnSp>
      <p:sp>
        <p:nvSpPr>
          <p:cNvPr id="113" name="TextBox 112"/>
          <p:cNvSpPr txBox="1"/>
          <p:nvPr/>
        </p:nvSpPr>
        <p:spPr>
          <a:xfrm>
            <a:off x="4286250" y="6357938"/>
            <a:ext cx="1214438" cy="369887"/>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defRPr/>
            </a:pPr>
            <a:r>
              <a:rPr lang="ru-RU" dirty="0"/>
              <a:t>Стальные</a:t>
            </a:r>
          </a:p>
        </p:txBody>
      </p:sp>
      <p:sp>
        <p:nvSpPr>
          <p:cNvPr id="114" name="TextBox 113"/>
          <p:cNvSpPr txBox="1"/>
          <p:nvPr/>
        </p:nvSpPr>
        <p:spPr>
          <a:xfrm>
            <a:off x="6215063" y="6357938"/>
            <a:ext cx="1928812" cy="369887"/>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defRPr/>
            </a:pPr>
            <a:r>
              <a:rPr lang="ru-RU" dirty="0"/>
              <a:t>Железобетонные</a:t>
            </a:r>
          </a:p>
        </p:txBody>
      </p:sp>
      <p:cxnSp>
        <p:nvCxnSpPr>
          <p:cNvPr id="116" name="Прямая соединительная линия 115"/>
          <p:cNvCxnSpPr>
            <a:stCxn id="75" idx="3"/>
            <a:endCxn id="113" idx="1"/>
          </p:cNvCxnSpPr>
          <p:nvPr/>
        </p:nvCxnSpPr>
        <p:spPr>
          <a:xfrm>
            <a:off x="3822700" y="6327775"/>
            <a:ext cx="463550" cy="214313"/>
          </a:xfrm>
          <a:prstGeom prst="line">
            <a:avLst/>
          </a:prstGeom>
        </p:spPr>
        <p:style>
          <a:lnRef idx="1">
            <a:schemeClr val="accent1"/>
          </a:lnRef>
          <a:fillRef idx="0">
            <a:schemeClr val="accent1"/>
          </a:fillRef>
          <a:effectRef idx="0">
            <a:schemeClr val="accent1"/>
          </a:effectRef>
          <a:fontRef idx="minor">
            <a:schemeClr val="tx1"/>
          </a:fontRef>
        </p:style>
      </p:cxnSp>
      <p:cxnSp>
        <p:nvCxnSpPr>
          <p:cNvPr id="118" name="Прямая соединительная линия 117"/>
          <p:cNvCxnSpPr>
            <a:stCxn id="113" idx="3"/>
            <a:endCxn id="114" idx="1"/>
          </p:cNvCxnSpPr>
          <p:nvPr/>
        </p:nvCxnSpPr>
        <p:spPr>
          <a:xfrm>
            <a:off x="5500688" y="6542088"/>
            <a:ext cx="714375"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Резервуар горизонтальный стальной РГС фото"/>
          <p:cNvPicPr>
            <a:picLocks noChangeAspect="1" noChangeArrowheads="1"/>
          </p:cNvPicPr>
          <p:nvPr/>
        </p:nvPicPr>
        <p:blipFill>
          <a:blip r:embed="rId2" cstate="print"/>
          <a:srcRect/>
          <a:stretch>
            <a:fillRect/>
          </a:stretch>
        </p:blipFill>
        <p:spPr bwMode="auto">
          <a:xfrm>
            <a:off x="0" y="2000250"/>
            <a:ext cx="6494463" cy="4857750"/>
          </a:xfrm>
          <a:prstGeom prst="rect">
            <a:avLst/>
          </a:prstGeom>
          <a:noFill/>
          <a:ln w="9525">
            <a:noFill/>
            <a:miter lim="800000"/>
            <a:headEnd/>
            <a:tailEnd/>
          </a:ln>
        </p:spPr>
      </p:pic>
      <p:sp>
        <p:nvSpPr>
          <p:cNvPr id="19459" name="Прямоугольник 2"/>
          <p:cNvSpPr>
            <a:spLocks noChangeArrowheads="1"/>
          </p:cNvSpPr>
          <p:nvPr/>
        </p:nvSpPr>
        <p:spPr bwMode="auto">
          <a:xfrm>
            <a:off x="3929063" y="500063"/>
            <a:ext cx="5214937" cy="1200150"/>
          </a:xfrm>
          <a:prstGeom prst="rect">
            <a:avLst/>
          </a:prstGeom>
          <a:noFill/>
          <a:ln w="9525">
            <a:noFill/>
            <a:miter lim="800000"/>
            <a:headEnd/>
            <a:tailEnd/>
          </a:ln>
        </p:spPr>
        <p:txBody>
          <a:bodyPr>
            <a:spAutoFit/>
          </a:bodyPr>
          <a:lstStyle/>
          <a:p>
            <a:pPr defTabSz="912813"/>
            <a:r>
              <a:rPr lang="ru-RU" b="1">
                <a:latin typeface="Calibri" pitchFamily="34" charset="0"/>
              </a:rPr>
              <a:t>Резервуары горизонтальные стальные РГС-10м3</a:t>
            </a:r>
            <a:r>
              <a:rPr lang="ru-RU">
                <a:latin typeface="Calibri" pitchFamily="34" charset="0"/>
              </a:rPr>
              <a:t> предназначены для подземного и наземного хранения светлых и темных нефтепродуктов </a:t>
            </a:r>
            <a:br>
              <a:rPr lang="ru-RU">
                <a:latin typeface="Calibri" pitchFamily="34" charset="0"/>
              </a:rPr>
            </a:br>
            <a:endParaRPr lang="ru-RU">
              <a:latin typeface="Calibri" pitchFamily="34" charset="0"/>
            </a:endParaRPr>
          </a:p>
        </p:txBody>
      </p:sp>
      <p:pic>
        <p:nvPicPr>
          <p:cNvPr id="19460" name="Picture 4" descr="Резервуар горизонтальный РГС наземного расположения"/>
          <p:cNvPicPr>
            <a:picLocks noChangeAspect="1" noChangeArrowheads="1"/>
          </p:cNvPicPr>
          <p:nvPr/>
        </p:nvPicPr>
        <p:blipFill>
          <a:blip r:embed="rId3" cstate="print"/>
          <a:srcRect/>
          <a:stretch>
            <a:fillRect/>
          </a:stretch>
        </p:blipFill>
        <p:spPr bwMode="auto">
          <a:xfrm>
            <a:off x="0" y="0"/>
            <a:ext cx="3771900" cy="20193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C:\Documents and Settings\Администратор\Мои документы\Мои результаты сканирования\2010-02 (фев)\сканирование0003.bmp"/>
          <p:cNvPicPr>
            <a:picLocks noChangeAspect="1" noChangeArrowheads="1"/>
          </p:cNvPicPr>
          <p:nvPr/>
        </p:nvPicPr>
        <p:blipFill>
          <a:blip r:embed="rId2" cstate="print"/>
          <a:srcRect/>
          <a:stretch>
            <a:fillRect/>
          </a:stretch>
        </p:blipFill>
        <p:spPr bwMode="auto">
          <a:xfrm>
            <a:off x="0" y="0"/>
            <a:ext cx="9144000" cy="3605213"/>
          </a:xfrm>
          <a:prstGeom prst="rect">
            <a:avLst/>
          </a:prstGeom>
          <a:noFill/>
          <a:ln w="9525">
            <a:noFill/>
            <a:miter lim="800000"/>
            <a:headEnd/>
            <a:tailEnd/>
          </a:ln>
        </p:spPr>
      </p:pic>
      <p:sp>
        <p:nvSpPr>
          <p:cNvPr id="21507" name="Прямоугольник 2"/>
          <p:cNvSpPr>
            <a:spLocks noChangeArrowheads="1"/>
          </p:cNvSpPr>
          <p:nvPr/>
        </p:nvSpPr>
        <p:spPr bwMode="auto">
          <a:xfrm>
            <a:off x="428625" y="4000500"/>
            <a:ext cx="8072438" cy="1754188"/>
          </a:xfrm>
          <a:prstGeom prst="rect">
            <a:avLst/>
          </a:prstGeom>
          <a:noFill/>
          <a:ln w="9525">
            <a:noFill/>
            <a:miter lim="800000"/>
            <a:headEnd/>
            <a:tailEnd/>
          </a:ln>
        </p:spPr>
        <p:txBody>
          <a:bodyPr>
            <a:spAutoFit/>
          </a:bodyPr>
          <a:lstStyle/>
          <a:p>
            <a:pPr algn="ctr" defTabSz="912813"/>
            <a:r>
              <a:rPr lang="ru-RU" b="1"/>
              <a:t>Подземными </a:t>
            </a:r>
            <a:r>
              <a:rPr lang="ru-RU"/>
              <a:t>называют резервуары, </a:t>
            </a:r>
          </a:p>
          <a:p>
            <a:pPr algn="ctr" defTabSz="912813"/>
            <a:r>
              <a:rPr lang="ru-RU"/>
              <a:t>заглубленные в грунт или обсыпанные грунтом, когда наивысший уровень хранимой в нем жидкости находится не менее чем на 0,2 м ниже минимальной планировочной отметки прилегающей площадки, </a:t>
            </a:r>
          </a:p>
          <a:p>
            <a:pPr algn="ctr" defTabSz="912813"/>
            <a:r>
              <a:rPr lang="ru-RU"/>
              <a:t>имеющие обсыпку не менее чем на 0,2 м выше допустимого уровня нефтепродукта в резервуаре и шириной не менее 3 м.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Картинка 356 из 4938"/>
          <p:cNvPicPr>
            <a:picLocks noChangeAspect="1" noChangeArrowheads="1"/>
          </p:cNvPicPr>
          <p:nvPr/>
        </p:nvPicPr>
        <p:blipFill>
          <a:blip r:embed="rId2" cstate="print"/>
          <a:srcRect/>
          <a:stretch>
            <a:fillRect/>
          </a:stretch>
        </p:blipFill>
        <p:spPr bwMode="auto">
          <a:xfrm>
            <a:off x="0" y="500063"/>
            <a:ext cx="9144000" cy="5095875"/>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Диаграмма 1"/>
          <p:cNvGraphicFramePr>
            <a:graphicFrameLocks/>
          </p:cNvGraphicFramePr>
          <p:nvPr/>
        </p:nvGraphicFramePr>
        <p:xfrm>
          <a:off x="0" y="0"/>
          <a:ext cx="9144000" cy="6858000"/>
        </p:xfrm>
        <a:graphic>
          <a:graphicData uri="http://schemas.openxmlformats.org/presentationml/2006/ole">
            <p:oleObj spid="_x0000_s17410" r:id="rId3" imgW="9144793" imgH="6858594" progId="Excel.Sheet.8">
              <p:embed/>
            </p:oleObj>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Диаграмма 2"/>
          <p:cNvGraphicFramePr>
            <a:graphicFrameLocks/>
          </p:cNvGraphicFramePr>
          <p:nvPr/>
        </p:nvGraphicFramePr>
        <p:xfrm>
          <a:off x="0" y="0"/>
          <a:ext cx="9144000" cy="6858000"/>
        </p:xfrm>
        <a:graphic>
          <a:graphicData uri="http://schemas.openxmlformats.org/presentationml/2006/ole">
            <p:oleObj spid="_x0000_s18434" r:id="rId3" imgW="9144793" imgH="6858594" progId="Excel.Sheet.8">
              <p:embed/>
            </p:oleObj>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cstate="print"/>
          <a:srcRect/>
          <a:stretch>
            <a:fillRect/>
          </a:stretch>
        </p:blipFill>
        <p:spPr bwMode="auto">
          <a:xfrm>
            <a:off x="642938" y="214313"/>
            <a:ext cx="7643812" cy="5453062"/>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685800" y="609600"/>
            <a:ext cx="7772400" cy="533400"/>
          </a:xfrm>
        </p:spPr>
        <p:txBody>
          <a:bodyPr/>
          <a:lstStyle/>
          <a:p>
            <a:r>
              <a:rPr lang="ru-RU" sz="2400" i="1" smtClean="0">
                <a:solidFill>
                  <a:schemeClr val="tx1"/>
                </a:solidFill>
              </a:rPr>
              <a:t>Основные характеристики групп резервуаров</a:t>
            </a:r>
            <a:endParaRPr lang="ru-RU" smtClean="0">
              <a:solidFill>
                <a:schemeClr val="tx1"/>
              </a:solidFill>
            </a:endParaRPr>
          </a:p>
        </p:txBody>
      </p:sp>
      <p:graphicFrame>
        <p:nvGraphicFramePr>
          <p:cNvPr id="3074" name="Object 3"/>
          <p:cNvGraphicFramePr>
            <a:graphicFrameLocks noChangeAspect="1"/>
          </p:cNvGraphicFramePr>
          <p:nvPr>
            <p:ph type="tbl" idx="1"/>
          </p:nvPr>
        </p:nvGraphicFramePr>
        <p:xfrm>
          <a:off x="469900" y="1347788"/>
          <a:ext cx="8385175" cy="5203825"/>
        </p:xfrm>
        <a:graphic>
          <a:graphicData uri="http://schemas.openxmlformats.org/presentationml/2006/ole">
            <p:oleObj spid="_x0000_s98306" name="Документ" r:id="rId3" imgW="8829720" imgH="5479560" progId="Word.Document.8">
              <p:embed/>
            </p:oleObj>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7584" y="692696"/>
            <a:ext cx="7560840" cy="4832092"/>
          </a:xfrm>
          <a:prstGeom prst="rect">
            <a:avLst/>
          </a:prstGeom>
          <a:noFill/>
        </p:spPr>
        <p:txBody>
          <a:bodyPr wrap="square" rtlCol="0">
            <a:spAutoFit/>
          </a:bodyPr>
          <a:lstStyle/>
          <a:p>
            <a:pPr algn="just"/>
            <a:r>
              <a:rPr lang="ru-RU" sz="2800" dirty="0" smtClean="0"/>
              <a:t>Для ограничения площади розлива жидкостей при пожарах и авариях каждая группа наземных резервуаров  ограждается земляным валом или каменной стеной, рассчитанными на гидростатическое давление разлившейся жидкости. </a:t>
            </a:r>
          </a:p>
          <a:p>
            <a:pPr algn="just"/>
            <a:r>
              <a:rPr lang="ru-RU" sz="2800" dirty="0" smtClean="0"/>
              <a:t>Объем пространства, ограниченного обвалованием или стеной, должен вмещать всю жидкость полностью заполненного отдельно стоящего  или наибольшего резервуара группы.</a:t>
            </a:r>
            <a:endParaRPr lang="ru-RU" sz="28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Прямоугольник 1"/>
          <p:cNvSpPr>
            <a:spLocks noChangeArrowheads="1"/>
          </p:cNvSpPr>
          <p:nvPr/>
        </p:nvSpPr>
        <p:spPr bwMode="auto">
          <a:xfrm>
            <a:off x="857250" y="1000125"/>
            <a:ext cx="7286625" cy="3908425"/>
          </a:xfrm>
          <a:prstGeom prst="rect">
            <a:avLst/>
          </a:prstGeom>
          <a:noFill/>
          <a:ln w="9525">
            <a:noFill/>
            <a:miter lim="800000"/>
            <a:headEnd/>
            <a:tailEnd/>
          </a:ln>
        </p:spPr>
        <p:txBody>
          <a:bodyPr>
            <a:spAutoFit/>
          </a:bodyPr>
          <a:lstStyle/>
          <a:p>
            <a:pPr algn="just" defTabSz="912813"/>
            <a:r>
              <a:rPr lang="ru-RU" sz="2400">
                <a:solidFill>
                  <a:srgbClr val="000000"/>
                </a:solidFill>
                <a:cs typeface="Times New Roman" pitchFamily="18" charset="0"/>
              </a:rPr>
              <a:t>Современные нормативные требования к максимально допустимым расстояниям между резервуарами (не более 20-30 м) и между группами резервуаров (15 или 40 м) не обеспечивают длительной  (более 30 мин) защиты соседних резервуаров от теплового воздействия пожара. Требуются дополнительные меры по их защите. При таких расстояниях возможно накрывание негорящего резервуара пламенем соседнего горящего резервуара. 	</a:t>
            </a:r>
            <a:r>
              <a:rPr lang="ru-RU" sz="800">
                <a:solidFill>
                  <a:srgbClr val="000000"/>
                </a:solidFill>
                <a:cs typeface="Times New Roman" pitchFamily="18" charset="0"/>
              </a:rPr>
              <a:t>	</a:t>
            </a:r>
            <a:endParaRPr lang="ru-RU"/>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ChangeArrowheads="1"/>
          </p:cNvSpPr>
          <p:nvPr/>
        </p:nvSpPr>
        <p:spPr bwMode="auto">
          <a:xfrm>
            <a:off x="827584" y="1318703"/>
            <a:ext cx="7776864" cy="41549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kumimoji="0" lang="ru-RU" sz="1400" b="0" i="0" u="none" strike="noStrike" cap="none" normalizeH="0" baseline="0" dirty="0" smtClean="0">
                <a:ln>
                  <a:noFill/>
                </a:ln>
                <a:solidFill>
                  <a:schemeClr val="tx1"/>
                </a:solidFill>
                <a:effectLst/>
                <a:latin typeface="Arial" pitchFamily="34" charset="0"/>
                <a:ea typeface="Times New Roman" pitchFamily="18" charset="0"/>
              </a:rPr>
              <a:t>     </a:t>
            </a:r>
            <a:r>
              <a:rPr kumimoji="0" lang="ru-RU"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Из курса  "Пожарная  безопасность объектов и населенных пунктов" вам известно склады нефти и нефтепродуктов  п</a:t>
            </a:r>
            <a:r>
              <a:rPr lang="ru-RU" sz="2400" dirty="0" smtClean="0">
                <a:latin typeface="Arial" pitchFamily="34" charset="0"/>
                <a:cs typeface="Arial" pitchFamily="34" charset="0"/>
              </a:rPr>
              <a:t>о назначению могут быть подразделены на следующие виды:</a:t>
            </a:r>
          </a:p>
          <a:p>
            <a:pPr indent="441325">
              <a:buFont typeface="Arial" pitchFamily="34" charset="0"/>
              <a:buChar char="•"/>
            </a:pPr>
            <a:r>
              <a:rPr lang="ru-RU" sz="2400" dirty="0" smtClean="0">
                <a:latin typeface="Arial" pitchFamily="34" charset="0"/>
                <a:cs typeface="Arial" pitchFamily="34" charset="0"/>
              </a:rPr>
              <a:t>товарно-сырьевые базы для хранения нефти и нефтепродуктов;</a:t>
            </a:r>
          </a:p>
          <a:p>
            <a:pPr indent="441325">
              <a:buFont typeface="Arial" pitchFamily="34" charset="0"/>
              <a:buChar char="•"/>
            </a:pPr>
            <a:r>
              <a:rPr lang="ru-RU" sz="2400" dirty="0" smtClean="0">
                <a:latin typeface="Arial" pitchFamily="34" charset="0"/>
                <a:cs typeface="Arial" pitchFamily="34" charset="0"/>
              </a:rPr>
              <a:t>резервуарные парки перекачивающих станций </a:t>
            </a:r>
            <a:r>
              <a:rPr lang="ru-RU" sz="2400" dirty="0" err="1" smtClean="0">
                <a:latin typeface="Arial" pitchFamily="34" charset="0"/>
                <a:cs typeface="Arial" pitchFamily="34" charset="0"/>
              </a:rPr>
              <a:t>нефте</a:t>
            </a:r>
            <a:r>
              <a:rPr lang="ru-RU" sz="2400" dirty="0" smtClean="0">
                <a:latin typeface="Arial" pitchFamily="34" charset="0"/>
                <a:cs typeface="Arial" pitchFamily="34" charset="0"/>
              </a:rPr>
              <a:t> и нефтепродуктопроводов;</a:t>
            </a:r>
          </a:p>
          <a:p>
            <a:pPr indent="441325">
              <a:buFont typeface="Arial" pitchFamily="34" charset="0"/>
              <a:buChar char="•"/>
            </a:pPr>
            <a:r>
              <a:rPr lang="ru-RU" sz="2400" dirty="0" smtClean="0">
                <a:latin typeface="Arial" pitchFamily="34" charset="0"/>
                <a:cs typeface="Arial" pitchFamily="34" charset="0"/>
              </a:rPr>
              <a:t>резервуарные парки хранения нефтепродуктов различных объектов.</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RVS_1000"/>
          <p:cNvPicPr>
            <a:picLocks noChangeAspect="1" noChangeArrowheads="1"/>
          </p:cNvPicPr>
          <p:nvPr/>
        </p:nvPicPr>
        <p:blipFill>
          <a:blip r:embed="rId2" cstate="print"/>
          <a:srcRect/>
          <a:stretch>
            <a:fillRect/>
          </a:stretch>
        </p:blipFill>
        <p:spPr bwMode="auto">
          <a:xfrm>
            <a:off x="0" y="0"/>
            <a:ext cx="5143500" cy="6858000"/>
          </a:xfrm>
          <a:prstGeom prst="rect">
            <a:avLst/>
          </a:prstGeom>
          <a:noFill/>
          <a:ln w="9525">
            <a:noFill/>
            <a:miter lim="800000"/>
            <a:headEnd/>
            <a:tailEnd/>
          </a:ln>
        </p:spPr>
      </p:pic>
      <p:sp>
        <p:nvSpPr>
          <p:cNvPr id="46083" name="Прямоугольник 2"/>
          <p:cNvSpPr>
            <a:spLocks noChangeArrowheads="1"/>
          </p:cNvSpPr>
          <p:nvPr/>
        </p:nvSpPr>
        <p:spPr bwMode="auto">
          <a:xfrm>
            <a:off x="5143500" y="5286375"/>
            <a:ext cx="4000500" cy="646113"/>
          </a:xfrm>
          <a:prstGeom prst="rect">
            <a:avLst/>
          </a:prstGeom>
          <a:noFill/>
          <a:ln w="9525">
            <a:noFill/>
            <a:miter lim="800000"/>
            <a:headEnd/>
            <a:tailEnd/>
          </a:ln>
        </p:spPr>
        <p:txBody>
          <a:bodyPr>
            <a:spAutoFit/>
          </a:bodyPr>
          <a:lstStyle/>
          <a:p>
            <a:pPr defTabSz="912813"/>
            <a:r>
              <a:rPr lang="ru-RU" b="1">
                <a:latin typeface="Calibri" pitchFamily="34" charset="0"/>
              </a:rPr>
              <a:t>Резервуар вертикальный стальной РВС-1000м3</a:t>
            </a:r>
            <a:r>
              <a:rPr lang="ru-RU">
                <a:latin typeface="Calibri" pitchFamily="34" charset="0"/>
              </a:rPr>
              <a:t>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RVS_2000"/>
          <p:cNvPicPr>
            <a:picLocks noChangeAspect="1" noChangeArrowheads="1"/>
          </p:cNvPicPr>
          <p:nvPr/>
        </p:nvPicPr>
        <p:blipFill>
          <a:blip r:embed="rId2" cstate="print"/>
          <a:srcRect/>
          <a:stretch>
            <a:fillRect/>
          </a:stretch>
        </p:blipFill>
        <p:spPr bwMode="auto">
          <a:xfrm>
            <a:off x="0" y="0"/>
            <a:ext cx="9144000" cy="6108700"/>
          </a:xfrm>
          <a:prstGeom prst="rect">
            <a:avLst/>
          </a:prstGeom>
          <a:noFill/>
          <a:ln w="9525">
            <a:noFill/>
            <a:miter lim="800000"/>
            <a:headEnd/>
            <a:tailEnd/>
          </a:ln>
        </p:spPr>
      </p:pic>
      <p:sp>
        <p:nvSpPr>
          <p:cNvPr id="47107" name="Прямоугольник 2"/>
          <p:cNvSpPr>
            <a:spLocks noChangeArrowheads="1"/>
          </p:cNvSpPr>
          <p:nvPr/>
        </p:nvSpPr>
        <p:spPr bwMode="auto">
          <a:xfrm>
            <a:off x="1643063" y="6286500"/>
            <a:ext cx="5643562" cy="369888"/>
          </a:xfrm>
          <a:prstGeom prst="rect">
            <a:avLst/>
          </a:prstGeom>
          <a:noFill/>
          <a:ln w="9525">
            <a:noFill/>
            <a:miter lim="800000"/>
            <a:headEnd/>
            <a:tailEnd/>
          </a:ln>
        </p:spPr>
        <p:txBody>
          <a:bodyPr>
            <a:spAutoFit/>
          </a:bodyPr>
          <a:lstStyle/>
          <a:p>
            <a:pPr defTabSz="912813"/>
            <a:r>
              <a:rPr lang="ru-RU" b="1">
                <a:latin typeface="Calibri" pitchFamily="34" charset="0"/>
              </a:rPr>
              <a:t>Резервуар вертикальный стальной РВС-2000м3</a:t>
            </a:r>
            <a:r>
              <a:rPr lang="ru-RU">
                <a:latin typeface="Calibri" pitchFamily="34" charset="0"/>
              </a:rPr>
              <a:t>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rvs_5000"/>
          <p:cNvPicPr>
            <a:picLocks noChangeAspect="1" noChangeArrowheads="1"/>
          </p:cNvPicPr>
          <p:nvPr/>
        </p:nvPicPr>
        <p:blipFill>
          <a:blip r:embed="rId2" cstate="print"/>
          <a:srcRect/>
          <a:stretch>
            <a:fillRect/>
          </a:stretch>
        </p:blipFill>
        <p:spPr bwMode="auto">
          <a:xfrm>
            <a:off x="0" y="0"/>
            <a:ext cx="9169400" cy="6143625"/>
          </a:xfrm>
          <a:prstGeom prst="rect">
            <a:avLst/>
          </a:prstGeom>
          <a:noFill/>
          <a:ln w="9525">
            <a:noFill/>
            <a:miter lim="800000"/>
            <a:headEnd/>
            <a:tailEnd/>
          </a:ln>
        </p:spPr>
      </p:pic>
      <p:sp>
        <p:nvSpPr>
          <p:cNvPr id="48131" name="Прямоугольник 2"/>
          <p:cNvSpPr>
            <a:spLocks noChangeArrowheads="1"/>
          </p:cNvSpPr>
          <p:nvPr/>
        </p:nvSpPr>
        <p:spPr bwMode="auto">
          <a:xfrm>
            <a:off x="1714500" y="6286500"/>
            <a:ext cx="5286375" cy="369888"/>
          </a:xfrm>
          <a:prstGeom prst="rect">
            <a:avLst/>
          </a:prstGeom>
          <a:noFill/>
          <a:ln w="9525">
            <a:noFill/>
            <a:miter lim="800000"/>
            <a:headEnd/>
            <a:tailEnd/>
          </a:ln>
        </p:spPr>
        <p:txBody>
          <a:bodyPr>
            <a:spAutoFit/>
          </a:bodyPr>
          <a:lstStyle/>
          <a:p>
            <a:pPr defTabSz="912813"/>
            <a:r>
              <a:rPr lang="ru-RU" b="1">
                <a:latin typeface="Calibri" pitchFamily="34" charset="0"/>
              </a:rPr>
              <a:t>Резервуар вертикальный стальной РВС 5000 м3</a:t>
            </a:r>
            <a:endParaRPr lang="ru-RU">
              <a:latin typeface="Calibri"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rvs_50000"/>
          <p:cNvPicPr>
            <a:picLocks noChangeAspect="1" noChangeArrowheads="1"/>
          </p:cNvPicPr>
          <p:nvPr/>
        </p:nvPicPr>
        <p:blipFill>
          <a:blip r:embed="rId2" cstate="print"/>
          <a:srcRect/>
          <a:stretch>
            <a:fillRect/>
          </a:stretch>
        </p:blipFill>
        <p:spPr bwMode="auto">
          <a:xfrm>
            <a:off x="0" y="0"/>
            <a:ext cx="9145588" cy="6072188"/>
          </a:xfrm>
          <a:prstGeom prst="rect">
            <a:avLst/>
          </a:prstGeom>
          <a:noFill/>
          <a:ln w="9525">
            <a:noFill/>
            <a:miter lim="800000"/>
            <a:headEnd/>
            <a:tailEnd/>
          </a:ln>
        </p:spPr>
      </p:pic>
      <p:sp>
        <p:nvSpPr>
          <p:cNvPr id="49155" name="Прямоугольник 2"/>
          <p:cNvSpPr>
            <a:spLocks noChangeArrowheads="1"/>
          </p:cNvSpPr>
          <p:nvPr/>
        </p:nvSpPr>
        <p:spPr bwMode="auto">
          <a:xfrm>
            <a:off x="2000250" y="6072188"/>
            <a:ext cx="4572000" cy="646112"/>
          </a:xfrm>
          <a:prstGeom prst="rect">
            <a:avLst/>
          </a:prstGeom>
          <a:noFill/>
          <a:ln w="9525">
            <a:noFill/>
            <a:miter lim="800000"/>
            <a:headEnd/>
            <a:tailEnd/>
          </a:ln>
        </p:spPr>
        <p:txBody>
          <a:bodyPr>
            <a:spAutoFit/>
          </a:bodyPr>
          <a:lstStyle/>
          <a:p>
            <a:pPr algn="ctr" defTabSz="912813"/>
            <a:r>
              <a:rPr lang="ru-RU" b="1">
                <a:latin typeface="Calibri" pitchFamily="34" charset="0"/>
              </a:rPr>
              <a:t>Резервуары вертикальные стальные</a:t>
            </a:r>
            <a:r>
              <a:rPr lang="ru-RU">
                <a:latin typeface="Calibri" pitchFamily="34" charset="0"/>
              </a:rPr>
              <a:t> </a:t>
            </a:r>
            <a:r>
              <a:rPr lang="ru-RU" b="1">
                <a:latin typeface="Calibri" pitchFamily="34" charset="0"/>
              </a:rPr>
              <a:t>цилиндрические</a:t>
            </a:r>
            <a:r>
              <a:rPr lang="ru-RU">
                <a:latin typeface="Calibri" pitchFamily="34" charset="0"/>
              </a:rPr>
              <a:t> </a:t>
            </a:r>
            <a:r>
              <a:rPr lang="ru-RU" b="1">
                <a:latin typeface="Calibri" pitchFamily="34" charset="0"/>
              </a:rPr>
              <a:t>РВС 50000м3</a:t>
            </a:r>
            <a:endParaRPr lang="ru-RU">
              <a:latin typeface="Calibri"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8" descr="C:\Documents and Settings\Администратор\Мои документы\Мои рисунки\Резервуар 2.jpg"/>
          <p:cNvPicPr>
            <a:picLocks noChangeAspect="1" noChangeArrowheads="1"/>
          </p:cNvPicPr>
          <p:nvPr/>
        </p:nvPicPr>
        <p:blipFill>
          <a:blip r:embed="rId2" cstate="print"/>
          <a:srcRect/>
          <a:stretch>
            <a:fillRect/>
          </a:stretch>
        </p:blipFill>
        <p:spPr bwMode="auto">
          <a:xfrm>
            <a:off x="325438" y="671513"/>
            <a:ext cx="8491537" cy="5513387"/>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Резервуар вертикальный РВС фото"/>
          <p:cNvPicPr>
            <a:picLocks noChangeAspect="1" noChangeArrowheads="1"/>
          </p:cNvPicPr>
          <p:nvPr/>
        </p:nvPicPr>
        <p:blipFill>
          <a:blip r:embed="rId2" cstate="print"/>
          <a:srcRect/>
          <a:stretch>
            <a:fillRect/>
          </a:stretch>
        </p:blipFill>
        <p:spPr bwMode="auto">
          <a:xfrm>
            <a:off x="-4763" y="2357438"/>
            <a:ext cx="4435476" cy="2714625"/>
          </a:xfrm>
          <a:prstGeom prst="rect">
            <a:avLst/>
          </a:prstGeom>
          <a:noFill/>
          <a:ln w="9525">
            <a:noFill/>
            <a:miter lim="800000"/>
            <a:headEnd/>
            <a:tailEnd/>
          </a:ln>
        </p:spPr>
      </p:pic>
      <p:pic>
        <p:nvPicPr>
          <p:cNvPr id="58371" name="Picture 4" descr="Резервуар вертикальный РВС-10000"/>
          <p:cNvPicPr>
            <a:picLocks noChangeAspect="1" noChangeArrowheads="1"/>
          </p:cNvPicPr>
          <p:nvPr/>
        </p:nvPicPr>
        <p:blipFill>
          <a:blip r:embed="rId3" cstate="print"/>
          <a:srcRect/>
          <a:stretch>
            <a:fillRect/>
          </a:stretch>
        </p:blipFill>
        <p:spPr bwMode="auto">
          <a:xfrm>
            <a:off x="4227513" y="2357438"/>
            <a:ext cx="4916487" cy="2714625"/>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3" name="Picture 2" descr="Схема газовой обвязки резервуаров"/>
          <p:cNvPicPr>
            <a:picLocks noChangeAspect="1" noChangeArrowheads="1"/>
          </p:cNvPicPr>
          <p:nvPr/>
        </p:nvPicPr>
        <p:blipFill>
          <a:blip r:embed="rId2" cstate="print"/>
          <a:srcRect/>
          <a:stretch>
            <a:fillRect/>
          </a:stretch>
        </p:blipFill>
        <p:spPr bwMode="auto">
          <a:xfrm>
            <a:off x="251520" y="2708920"/>
            <a:ext cx="8639175" cy="3222625"/>
          </a:xfrm>
          <a:prstGeom prst="rect">
            <a:avLst/>
          </a:prstGeom>
          <a:noFill/>
          <a:ln w="9525">
            <a:noFill/>
            <a:miter lim="800000"/>
            <a:headEnd/>
            <a:tailEnd/>
          </a:ln>
        </p:spPr>
      </p:pic>
      <p:sp>
        <p:nvSpPr>
          <p:cNvPr id="66564" name="Прямоугольник 3"/>
          <p:cNvSpPr>
            <a:spLocks noChangeArrowheads="1"/>
          </p:cNvSpPr>
          <p:nvPr/>
        </p:nvSpPr>
        <p:spPr bwMode="auto">
          <a:xfrm>
            <a:off x="3714750" y="2643188"/>
            <a:ext cx="4572000" cy="646112"/>
          </a:xfrm>
          <a:prstGeom prst="rect">
            <a:avLst/>
          </a:prstGeom>
          <a:noFill/>
          <a:ln w="9525">
            <a:noFill/>
            <a:miter lim="800000"/>
            <a:headEnd/>
            <a:tailEnd/>
          </a:ln>
        </p:spPr>
        <p:txBody>
          <a:bodyPr>
            <a:spAutoFit/>
          </a:bodyPr>
          <a:lstStyle/>
          <a:p>
            <a:pPr algn="ctr" defTabSz="912813" eaLnBrk="0" hangingPunct="0"/>
            <a:r>
              <a:rPr lang="ru-RU"/>
              <a:t>Схема газоуравнительной системы резервуарного парка. </a:t>
            </a:r>
          </a:p>
        </p:txBody>
      </p:sp>
      <p:sp>
        <p:nvSpPr>
          <p:cNvPr id="5" name="TextBox 4"/>
          <p:cNvSpPr txBox="1"/>
          <p:nvPr/>
        </p:nvSpPr>
        <p:spPr>
          <a:xfrm>
            <a:off x="755576" y="620688"/>
            <a:ext cx="7560840" cy="1200329"/>
          </a:xfrm>
          <a:prstGeom prst="rect">
            <a:avLst/>
          </a:prstGeom>
          <a:noFill/>
        </p:spPr>
        <p:txBody>
          <a:bodyPr wrap="square" rtlCol="0">
            <a:spAutoFit/>
          </a:bodyPr>
          <a:lstStyle/>
          <a:p>
            <a:pPr algn="ctr"/>
            <a:r>
              <a:rPr lang="ru-RU" sz="2400" dirty="0" smtClean="0"/>
              <a:t>Для снижения потерь паров ЛВЖ при «малых» и «больших» дыханиях резервуары в ряде случаев оборудуются </a:t>
            </a:r>
            <a:r>
              <a:rPr lang="ru-RU" sz="2400" dirty="0" err="1" smtClean="0"/>
              <a:t>газоуравнительной</a:t>
            </a:r>
            <a:r>
              <a:rPr lang="ru-RU" sz="2400" dirty="0" smtClean="0"/>
              <a:t> системой</a:t>
            </a:r>
            <a:endParaRPr lang="ru-RU" sz="24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7584" y="692696"/>
            <a:ext cx="7560840" cy="5262979"/>
          </a:xfrm>
          <a:prstGeom prst="rect">
            <a:avLst/>
          </a:prstGeom>
          <a:noFill/>
        </p:spPr>
        <p:txBody>
          <a:bodyPr wrap="square" rtlCol="0">
            <a:spAutoFit/>
          </a:bodyPr>
          <a:lstStyle/>
          <a:p>
            <a:pPr algn="just"/>
            <a:r>
              <a:rPr lang="ru-RU" sz="2800" dirty="0" smtClean="0"/>
              <a:t>Противопожарное водоснабжение должно обеспечивать расход воды на охлаждение наземных резервуаров (кроме резервуаров с плавающей крышей на весь периметр. Запас воды на тушение должен быть на 6 часов для наземных резервуаров и 3 часов для подземных.</a:t>
            </a:r>
          </a:p>
          <a:p>
            <a:pPr algn="just"/>
            <a:endParaRPr lang="ru-RU" sz="2800" dirty="0" smtClean="0"/>
          </a:p>
          <a:p>
            <a:pPr algn="just"/>
            <a:r>
              <a:rPr lang="ru-RU" sz="2800" dirty="0" smtClean="0"/>
              <a:t>Канализация в обваловании рассчитывается на суммарный расход: подтоварной воды, атмосферной воды и 50% расчетного расхода на охлаждение резервуара.</a:t>
            </a:r>
            <a:endParaRPr lang="ru-RU" sz="28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Картинка 4 из 309"/>
          <p:cNvPicPr>
            <a:picLocks noChangeAspect="1" noChangeArrowheads="1"/>
          </p:cNvPicPr>
          <p:nvPr/>
        </p:nvPicPr>
        <p:blipFill>
          <a:blip r:embed="rId2" cstate="print"/>
          <a:srcRect/>
          <a:stretch>
            <a:fillRect/>
          </a:stretch>
        </p:blipFill>
        <p:spPr bwMode="auto">
          <a:xfrm>
            <a:off x="0" y="0"/>
            <a:ext cx="5076825" cy="3267075"/>
          </a:xfrm>
          <a:prstGeom prst="rect">
            <a:avLst/>
          </a:prstGeom>
          <a:noFill/>
          <a:ln w="9525">
            <a:noFill/>
            <a:miter lim="800000"/>
            <a:headEnd/>
            <a:tailEnd/>
          </a:ln>
        </p:spPr>
      </p:pic>
      <p:sp>
        <p:nvSpPr>
          <p:cNvPr id="59395" name="Прямоугольник 3"/>
          <p:cNvSpPr>
            <a:spLocks noChangeArrowheads="1"/>
          </p:cNvSpPr>
          <p:nvPr/>
        </p:nvSpPr>
        <p:spPr bwMode="auto">
          <a:xfrm>
            <a:off x="0" y="4929188"/>
            <a:ext cx="4572000" cy="923925"/>
          </a:xfrm>
          <a:prstGeom prst="rect">
            <a:avLst/>
          </a:prstGeom>
          <a:noFill/>
          <a:ln w="9525">
            <a:noFill/>
            <a:miter lim="800000"/>
            <a:headEnd/>
            <a:tailEnd/>
          </a:ln>
        </p:spPr>
        <p:txBody>
          <a:bodyPr>
            <a:spAutoFit/>
          </a:bodyPr>
          <a:lstStyle/>
          <a:p>
            <a:r>
              <a:rPr lang="ru-RU"/>
              <a:t>1 — корпус; 2 — тарелка вакуума; 3 — тарелка давления; 4 — кассета огнепреградителя; </a:t>
            </a:r>
          </a:p>
        </p:txBody>
      </p:sp>
      <p:pic>
        <p:nvPicPr>
          <p:cNvPr id="59396" name="Picture 5" descr="C:\Documents and Settings\Администратор\Мои документы\Мои рисунки\Дыхательный клапанкопирование.jpg"/>
          <p:cNvPicPr>
            <a:picLocks noChangeAspect="1" noChangeArrowheads="1"/>
          </p:cNvPicPr>
          <p:nvPr/>
        </p:nvPicPr>
        <p:blipFill>
          <a:blip r:embed="rId3" cstate="print"/>
          <a:srcRect/>
          <a:stretch>
            <a:fillRect/>
          </a:stretch>
        </p:blipFill>
        <p:spPr bwMode="auto">
          <a:xfrm>
            <a:off x="4524375" y="1785938"/>
            <a:ext cx="4619625" cy="5072062"/>
          </a:xfrm>
          <a:prstGeom prst="rect">
            <a:avLst/>
          </a:prstGeom>
          <a:noFill/>
          <a:ln w="9525">
            <a:noFill/>
            <a:miter lim="800000"/>
            <a:headEnd/>
            <a:tailEnd/>
          </a:ln>
        </p:spPr>
      </p:pic>
      <p:sp>
        <p:nvSpPr>
          <p:cNvPr id="59397" name="TextBox 5"/>
          <p:cNvSpPr txBox="1">
            <a:spLocks noChangeArrowheads="1"/>
          </p:cNvSpPr>
          <p:nvPr/>
        </p:nvSpPr>
        <p:spPr bwMode="auto">
          <a:xfrm>
            <a:off x="5715000" y="2357438"/>
            <a:ext cx="428625" cy="261937"/>
          </a:xfrm>
          <a:prstGeom prst="rect">
            <a:avLst/>
          </a:prstGeom>
          <a:noFill/>
          <a:ln w="9525">
            <a:noFill/>
            <a:miter lim="800000"/>
            <a:headEnd/>
            <a:tailEnd/>
          </a:ln>
        </p:spPr>
        <p:txBody>
          <a:bodyPr>
            <a:spAutoFit/>
          </a:bodyPr>
          <a:lstStyle/>
          <a:p>
            <a:r>
              <a:rPr lang="ru-RU" sz="1100"/>
              <a:t>2</a:t>
            </a:r>
          </a:p>
        </p:txBody>
      </p:sp>
      <p:sp>
        <p:nvSpPr>
          <p:cNvPr id="59398" name="TextBox 6"/>
          <p:cNvSpPr txBox="1">
            <a:spLocks noChangeArrowheads="1"/>
          </p:cNvSpPr>
          <p:nvPr/>
        </p:nvSpPr>
        <p:spPr bwMode="auto">
          <a:xfrm>
            <a:off x="7715250" y="2428875"/>
            <a:ext cx="263525" cy="261938"/>
          </a:xfrm>
          <a:prstGeom prst="rect">
            <a:avLst/>
          </a:prstGeom>
          <a:noFill/>
          <a:ln w="9525">
            <a:noFill/>
            <a:miter lim="800000"/>
            <a:headEnd/>
            <a:tailEnd/>
          </a:ln>
        </p:spPr>
        <p:txBody>
          <a:bodyPr wrap="none">
            <a:spAutoFit/>
          </a:bodyPr>
          <a:lstStyle/>
          <a:p>
            <a:r>
              <a:rPr lang="ru-RU" sz="1100"/>
              <a:t>3</a:t>
            </a:r>
          </a:p>
        </p:txBody>
      </p:sp>
      <p:sp>
        <p:nvSpPr>
          <p:cNvPr id="59399" name="TextBox 7"/>
          <p:cNvSpPr txBox="1">
            <a:spLocks noChangeArrowheads="1"/>
          </p:cNvSpPr>
          <p:nvPr/>
        </p:nvSpPr>
        <p:spPr bwMode="auto">
          <a:xfrm>
            <a:off x="7858125" y="4929188"/>
            <a:ext cx="263525" cy="261937"/>
          </a:xfrm>
          <a:prstGeom prst="rect">
            <a:avLst/>
          </a:prstGeom>
          <a:noFill/>
          <a:ln w="9525">
            <a:noFill/>
            <a:miter lim="800000"/>
            <a:headEnd/>
            <a:tailEnd/>
          </a:ln>
        </p:spPr>
        <p:txBody>
          <a:bodyPr wrap="none">
            <a:spAutoFit/>
          </a:bodyPr>
          <a:lstStyle/>
          <a:p>
            <a:r>
              <a:rPr lang="ru-RU" sz="1100"/>
              <a:t>4</a:t>
            </a:r>
          </a:p>
        </p:txBody>
      </p:sp>
      <p:sp>
        <p:nvSpPr>
          <p:cNvPr id="59400" name="Прямоугольник 7"/>
          <p:cNvSpPr>
            <a:spLocks noChangeArrowheads="1"/>
          </p:cNvSpPr>
          <p:nvPr/>
        </p:nvSpPr>
        <p:spPr bwMode="auto">
          <a:xfrm>
            <a:off x="5275263" y="357188"/>
            <a:ext cx="3902075" cy="523875"/>
          </a:xfrm>
          <a:prstGeom prst="rect">
            <a:avLst/>
          </a:prstGeom>
          <a:noFill/>
          <a:ln w="9525">
            <a:noFill/>
            <a:miter lim="800000"/>
            <a:headEnd/>
            <a:tailEnd/>
          </a:ln>
        </p:spPr>
        <p:txBody>
          <a:bodyPr wrap="none">
            <a:spAutoFit/>
          </a:bodyPr>
          <a:lstStyle/>
          <a:p>
            <a:r>
              <a:rPr lang="ru-RU" sz="2800" b="1">
                <a:latin typeface="Calibri" pitchFamily="34" charset="0"/>
              </a:rPr>
              <a:t>Дыхательная арматура </a:t>
            </a:r>
            <a:endParaRPr lang="ru-RU" sz="280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http://www.ervist.ru/images/foto/articles/2007.11.11/1.jpg"/>
          <p:cNvPicPr>
            <a:picLocks noChangeAspect="1" noChangeArrowheads="1"/>
          </p:cNvPicPr>
          <p:nvPr/>
        </p:nvPicPr>
        <p:blipFill>
          <a:blip r:embed="rId2" cstate="print"/>
          <a:srcRect/>
          <a:stretch>
            <a:fillRect/>
          </a:stretch>
        </p:blipFill>
        <p:spPr bwMode="auto">
          <a:xfrm>
            <a:off x="0" y="0"/>
            <a:ext cx="9113838" cy="68580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nvGraphicFramePr>
        <p:xfrm>
          <a:off x="214313" y="2214563"/>
          <a:ext cx="8501123" cy="2836704"/>
        </p:xfrm>
        <a:graphic>
          <a:graphicData uri="http://schemas.openxmlformats.org/drawingml/2006/table">
            <a:tbl>
              <a:tblPr firstRow="1" bandRow="1">
                <a:tableStyleId>{5C22544A-7EE6-4342-B048-85BDC9FD1C3A}</a:tableStyleId>
              </a:tblPr>
              <a:tblGrid>
                <a:gridCol w="2143141"/>
                <a:gridCol w="2500330"/>
                <a:gridCol w="3857652"/>
              </a:tblGrid>
              <a:tr h="1143008">
                <a:tc>
                  <a:txBody>
                    <a:bodyPr/>
                    <a:lstStyle/>
                    <a:p>
                      <a:r>
                        <a:rPr lang="ru-RU" dirty="0" smtClean="0"/>
                        <a:t> Категория   склада </a:t>
                      </a:r>
                      <a:endParaRPr lang="ru-RU" dirty="0"/>
                    </a:p>
                  </a:txBody>
                  <a:tcPr/>
                </a:tc>
                <a:tc>
                  <a:txBody>
                    <a:bodyPr/>
                    <a:lstStyle/>
                    <a:p>
                      <a:r>
                        <a:rPr lang="ru-RU" dirty="0" smtClean="0"/>
                        <a:t>Максимальный объем одного резервуара, кубические метры </a:t>
                      </a:r>
                      <a:endParaRPr lang="ru-RU" dirty="0"/>
                    </a:p>
                  </a:txBody>
                  <a:tcPr/>
                </a:tc>
                <a:tc>
                  <a:txBody>
                    <a:bodyPr/>
                    <a:lstStyle/>
                    <a:p>
                      <a:r>
                        <a:rPr lang="ru-RU" dirty="0" smtClean="0"/>
                        <a:t>Общая вместимость склада кубические метры </a:t>
                      </a:r>
                      <a:endParaRPr lang="ru-RU" dirty="0"/>
                    </a:p>
                  </a:txBody>
                  <a:tcPr/>
                </a:tc>
              </a:tr>
              <a:tr h="1693696">
                <a:tc>
                  <a:txBody>
                    <a:bodyPr/>
                    <a:lstStyle/>
                    <a:p>
                      <a:r>
                        <a:rPr lang="en-US" dirty="0" smtClean="0"/>
                        <a:t>I</a:t>
                      </a:r>
                    </a:p>
                    <a:p>
                      <a:r>
                        <a:rPr lang="en-US" dirty="0" smtClean="0"/>
                        <a:t>II</a:t>
                      </a:r>
                      <a:endParaRPr lang="ru-RU" dirty="0" smtClean="0"/>
                    </a:p>
                    <a:p>
                      <a:r>
                        <a:rPr lang="en-US" dirty="0" smtClean="0"/>
                        <a:t>III</a:t>
                      </a:r>
                      <a:r>
                        <a:rPr lang="ru-RU" dirty="0" smtClean="0"/>
                        <a:t>а</a:t>
                      </a:r>
                    </a:p>
                    <a:p>
                      <a:r>
                        <a:rPr lang="en-US" dirty="0" smtClean="0"/>
                        <a:t>III</a:t>
                      </a:r>
                      <a:r>
                        <a:rPr lang="ru-RU" dirty="0" smtClean="0"/>
                        <a:t>б</a:t>
                      </a:r>
                    </a:p>
                    <a:p>
                      <a:r>
                        <a:rPr lang="en-US" dirty="0" smtClean="0"/>
                        <a:t>III</a:t>
                      </a:r>
                      <a:r>
                        <a:rPr lang="ru-RU" dirty="0" smtClean="0"/>
                        <a:t>в</a:t>
                      </a:r>
                      <a:endParaRPr lang="ru-RU" dirty="0"/>
                    </a:p>
                  </a:txBody>
                  <a:tcPr/>
                </a:tc>
                <a:tc>
                  <a:txBody>
                    <a:bodyPr/>
                    <a:lstStyle/>
                    <a:p>
                      <a:r>
                        <a:rPr lang="en-US" dirty="0" smtClean="0"/>
                        <a:t>—</a:t>
                      </a:r>
                    </a:p>
                    <a:p>
                      <a:r>
                        <a:rPr lang="en-US" dirty="0" smtClean="0"/>
                        <a:t>—</a:t>
                      </a:r>
                    </a:p>
                    <a:p>
                      <a:r>
                        <a:rPr lang="ru-RU" dirty="0" smtClean="0"/>
                        <a:t>не более 5000 </a:t>
                      </a:r>
                    </a:p>
                    <a:p>
                      <a:r>
                        <a:rPr lang="ru-RU" dirty="0" smtClean="0"/>
                        <a:t>не более 2000 </a:t>
                      </a:r>
                    </a:p>
                    <a:p>
                      <a:r>
                        <a:rPr lang="ru-RU" dirty="0" smtClean="0"/>
                        <a:t>не более 700 </a:t>
                      </a:r>
                      <a:endParaRPr lang="ru-RU" dirty="0"/>
                    </a:p>
                  </a:txBody>
                  <a:tcPr/>
                </a:tc>
                <a:tc>
                  <a:txBody>
                    <a:bodyPr/>
                    <a:lstStyle/>
                    <a:p>
                      <a:r>
                        <a:rPr lang="ru-RU" dirty="0" smtClean="0"/>
                        <a:t>более 100 000</a:t>
                      </a:r>
                    </a:p>
                    <a:p>
                      <a:r>
                        <a:rPr lang="ru-RU" dirty="0" smtClean="0"/>
                        <a:t>более 20 000, но не более 100 000</a:t>
                      </a:r>
                    </a:p>
                    <a:p>
                      <a:r>
                        <a:rPr lang="ru-RU" dirty="0" smtClean="0"/>
                        <a:t>более 10 000, но не более 20 000 </a:t>
                      </a:r>
                    </a:p>
                    <a:p>
                      <a:r>
                        <a:rPr lang="ru-RU" dirty="0" smtClean="0"/>
                        <a:t>более 2000, но не более 10 000 </a:t>
                      </a:r>
                    </a:p>
                    <a:p>
                      <a:r>
                        <a:rPr lang="ru-RU" dirty="0" smtClean="0"/>
                        <a:t>не более 2000</a:t>
                      </a:r>
                      <a:endParaRPr lang="ru-RU" dirty="0"/>
                    </a:p>
                  </a:txBody>
                  <a:tcPr/>
                </a:tc>
              </a:tr>
            </a:tbl>
          </a:graphicData>
        </a:graphic>
      </p:graphicFrame>
      <p:sp>
        <p:nvSpPr>
          <p:cNvPr id="15376" name="Прямоугольник 3"/>
          <p:cNvSpPr>
            <a:spLocks noChangeArrowheads="1"/>
          </p:cNvSpPr>
          <p:nvPr/>
        </p:nvSpPr>
        <p:spPr bwMode="auto">
          <a:xfrm>
            <a:off x="1428750" y="357188"/>
            <a:ext cx="6286500" cy="1200329"/>
          </a:xfrm>
          <a:prstGeom prst="rect">
            <a:avLst/>
          </a:prstGeom>
          <a:noFill/>
          <a:ln w="9525">
            <a:noFill/>
            <a:miter lim="800000"/>
            <a:headEnd/>
            <a:tailEnd/>
          </a:ln>
        </p:spPr>
        <p:txBody>
          <a:bodyPr>
            <a:spAutoFit/>
          </a:bodyPr>
          <a:lstStyle/>
          <a:p>
            <a:pPr algn="ctr" defTabSz="912813"/>
            <a:r>
              <a:rPr lang="ru-RU" b="1" dirty="0">
                <a:latin typeface="Calibri" pitchFamily="34" charset="0"/>
              </a:rPr>
              <a:t>КАТЕГОРИИ СКЛАДОВ </a:t>
            </a:r>
          </a:p>
          <a:p>
            <a:pPr algn="ctr" defTabSz="912813"/>
            <a:r>
              <a:rPr lang="ru-RU" b="1" dirty="0">
                <a:latin typeface="Calibri" pitchFamily="34" charset="0"/>
              </a:rPr>
              <a:t>ДЛЯ ХРАНЕНИЯ НЕФТИ И </a:t>
            </a:r>
            <a:r>
              <a:rPr lang="ru-RU" b="1" dirty="0" smtClean="0">
                <a:latin typeface="Calibri" pitchFamily="34" charset="0"/>
              </a:rPr>
              <a:t>НЕФТЕПРОДУКТОВ  </a:t>
            </a:r>
            <a:r>
              <a:rPr lang="ru-RU" b="1" dirty="0" smtClean="0">
                <a:solidFill>
                  <a:prstClr val="black"/>
                </a:solidFill>
              </a:rPr>
              <a:t>В ЗАВИСИМОСТИ ОТ ВМЕСТИМОСТИ РЕЗЕРВУАРНЫХ ПАРКОВ И ВМЕСТИМОСТИ ОТДЕЛЬНЫХ РЕЗЕРВУАРОВ</a:t>
            </a:r>
            <a:endParaRPr lang="ru-RU" b="1" dirty="0"/>
          </a:p>
        </p:txBody>
      </p:sp>
      <p:sp>
        <p:nvSpPr>
          <p:cNvPr id="15377" name="Прямоугольник 4"/>
          <p:cNvSpPr>
            <a:spLocks noChangeArrowheads="1"/>
          </p:cNvSpPr>
          <p:nvPr/>
        </p:nvSpPr>
        <p:spPr bwMode="auto">
          <a:xfrm>
            <a:off x="5857875" y="6000750"/>
            <a:ext cx="2786063" cy="369888"/>
          </a:xfrm>
          <a:prstGeom prst="rect">
            <a:avLst/>
          </a:prstGeom>
          <a:noFill/>
          <a:ln w="9525">
            <a:noFill/>
            <a:miter lim="800000"/>
            <a:headEnd/>
            <a:tailEnd/>
          </a:ln>
        </p:spPr>
        <p:txBody>
          <a:bodyPr>
            <a:spAutoFit/>
          </a:bodyPr>
          <a:lstStyle/>
          <a:p>
            <a:pPr defTabSz="912813"/>
            <a:r>
              <a:rPr lang="ru-RU"/>
              <a:t>Технический регламент </a:t>
            </a:r>
          </a:p>
        </p:txBody>
      </p:sp>
      <p:sp>
        <p:nvSpPr>
          <p:cNvPr id="15378" name="Прямоугольник 5"/>
          <p:cNvSpPr>
            <a:spLocks noChangeArrowheads="1"/>
          </p:cNvSpPr>
          <p:nvPr/>
        </p:nvSpPr>
        <p:spPr bwMode="auto">
          <a:xfrm>
            <a:off x="7215188" y="1714500"/>
            <a:ext cx="1471612" cy="369888"/>
          </a:xfrm>
          <a:prstGeom prst="rect">
            <a:avLst/>
          </a:prstGeom>
          <a:noFill/>
          <a:ln w="9525">
            <a:noFill/>
            <a:miter lim="800000"/>
            <a:headEnd/>
            <a:tailEnd/>
          </a:ln>
        </p:spPr>
        <p:txBody>
          <a:bodyPr wrap="none">
            <a:spAutoFit/>
          </a:bodyPr>
          <a:lstStyle/>
          <a:p>
            <a:pPr defTabSz="912813"/>
            <a:r>
              <a:rPr lang="ru-RU">
                <a:solidFill>
                  <a:srgbClr val="000000"/>
                </a:solidFill>
              </a:rPr>
              <a:t>Таблица 14 </a:t>
            </a:r>
            <a:endParaRPr lang="ru-RU"/>
          </a:p>
        </p:txBody>
      </p:sp>
      <p:sp>
        <p:nvSpPr>
          <p:cNvPr id="6" name="Прямоугольник 5"/>
          <p:cNvSpPr/>
          <p:nvPr/>
        </p:nvSpPr>
        <p:spPr>
          <a:xfrm>
            <a:off x="1619672" y="5157192"/>
            <a:ext cx="4572000" cy="1477328"/>
          </a:xfrm>
          <a:prstGeom prst="rect">
            <a:avLst/>
          </a:prstGeom>
        </p:spPr>
        <p:txBody>
          <a:bodyPr>
            <a:spAutoFit/>
          </a:bodyPr>
          <a:lstStyle/>
          <a:p>
            <a:r>
              <a:rPr lang="ru-RU" dirty="0" smtClean="0"/>
              <a:t>Склады нефти и нефтепродуктов в зависимости от вместимости резервуарных парков и вместимости отдельных резервуаров делятся на следующие категории </a:t>
            </a:r>
            <a:endParaRPr lang="ru-RU" dirty="0"/>
          </a:p>
        </p:txBody>
      </p:sp>
      <p:sp>
        <p:nvSpPr>
          <p:cNvPr id="7" name="Прямоугольник 6"/>
          <p:cNvSpPr/>
          <p:nvPr/>
        </p:nvSpPr>
        <p:spPr>
          <a:xfrm>
            <a:off x="6858000" y="-194925"/>
            <a:ext cx="2286000" cy="369332"/>
          </a:xfrm>
          <a:prstGeom prst="rect">
            <a:avLst/>
          </a:prstGeom>
        </p:spPr>
        <p:txBody>
          <a:bodyPr>
            <a:spAutoFit/>
          </a:bodyPr>
          <a:lstStyle/>
          <a:p>
            <a:r>
              <a:rPr lang="ru-RU" dirty="0" smtClean="0">
                <a:solidFill>
                  <a:prstClr val="black"/>
                </a:solidFill>
              </a:rPr>
              <a:t>в </a:t>
            </a:r>
            <a:endParaRPr lang="ru-RU"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descr="Картинка 29 из 114"/>
          <p:cNvPicPr>
            <a:picLocks noChangeAspect="1" noChangeArrowheads="1"/>
          </p:cNvPicPr>
          <p:nvPr/>
        </p:nvPicPr>
        <p:blipFill>
          <a:blip r:embed="rId2" cstate="print"/>
          <a:srcRect/>
          <a:stretch>
            <a:fillRect/>
          </a:stretch>
        </p:blipFill>
        <p:spPr bwMode="auto">
          <a:xfrm>
            <a:off x="0" y="1285860"/>
            <a:ext cx="9144000" cy="4572000"/>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4" descr="C:\Documents and Settings\Администратор\Мои документы\Мои рисунки\Эскизкопирование.jpg"/>
          <p:cNvPicPr>
            <a:picLocks noChangeAspect="1" noChangeArrowheads="1"/>
          </p:cNvPicPr>
          <p:nvPr/>
        </p:nvPicPr>
        <p:blipFill>
          <a:blip r:embed="rId2" cstate="print"/>
          <a:srcRect/>
          <a:stretch>
            <a:fillRect/>
          </a:stretch>
        </p:blipFill>
        <p:spPr bwMode="auto">
          <a:xfrm>
            <a:off x="1463675" y="0"/>
            <a:ext cx="621665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descr="Картинка 52 из 141"/>
          <p:cNvPicPr>
            <a:picLocks noChangeAspect="1" noChangeArrowheads="1"/>
          </p:cNvPicPr>
          <p:nvPr/>
        </p:nvPicPr>
        <p:blipFill>
          <a:blip r:embed="rId2" cstate="print"/>
          <a:srcRect/>
          <a:stretch>
            <a:fillRect/>
          </a:stretch>
        </p:blipFill>
        <p:spPr bwMode="auto">
          <a:xfrm>
            <a:off x="428625" y="142875"/>
            <a:ext cx="8243888" cy="4786313"/>
          </a:xfrm>
          <a:prstGeom prst="rect">
            <a:avLst/>
          </a:prstGeom>
          <a:noFill/>
          <a:ln w="9525">
            <a:noFill/>
            <a:miter lim="800000"/>
            <a:headEnd/>
            <a:tailEnd/>
          </a:ln>
        </p:spPr>
      </p:pic>
      <p:sp>
        <p:nvSpPr>
          <p:cNvPr id="80899" name="Rectangle 3"/>
          <p:cNvSpPr>
            <a:spLocks noChangeArrowheads="1"/>
          </p:cNvSpPr>
          <p:nvPr/>
        </p:nvSpPr>
        <p:spPr bwMode="auto">
          <a:xfrm>
            <a:off x="0" y="5519738"/>
            <a:ext cx="9144000" cy="461962"/>
          </a:xfrm>
          <a:prstGeom prst="rect">
            <a:avLst/>
          </a:prstGeom>
          <a:noFill/>
          <a:ln w="9525">
            <a:noFill/>
            <a:miter lim="800000"/>
            <a:headEnd/>
            <a:tailEnd/>
          </a:ln>
        </p:spPr>
        <p:txBody>
          <a:bodyPr anchor="ctr">
            <a:spAutoFit/>
          </a:bodyPr>
          <a:lstStyle/>
          <a:p>
            <a:pPr algn="ctr" defTabSz="912813"/>
            <a:r>
              <a:rPr lang="ru-RU" sz="2400"/>
              <a:t>резервуары оснащенные </a:t>
            </a:r>
            <a:r>
              <a:rPr lang="ru-RU" sz="2400" b="1">
                <a:solidFill>
                  <a:srgbClr val="FF0000"/>
                </a:solidFill>
              </a:rPr>
              <a:t>плавающей крышей</a:t>
            </a:r>
            <a:r>
              <a:rPr lang="ru-RU" sz="2400"/>
              <a:t> </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descr="Картинка 241 из 4938"/>
          <p:cNvPicPr>
            <a:picLocks noChangeAspect="1" noChangeArrowheads="1"/>
          </p:cNvPicPr>
          <p:nvPr/>
        </p:nvPicPr>
        <p:blipFill>
          <a:blip r:embed="rId2" cstate="print"/>
          <a:srcRect/>
          <a:stretch>
            <a:fillRect/>
          </a:stretch>
        </p:blipFill>
        <p:spPr bwMode="auto">
          <a:xfrm>
            <a:off x="0" y="0"/>
            <a:ext cx="5076825" cy="3810000"/>
          </a:xfrm>
          <a:prstGeom prst="rect">
            <a:avLst/>
          </a:prstGeom>
          <a:noFill/>
          <a:ln w="9525">
            <a:noFill/>
            <a:miter lim="800000"/>
            <a:headEnd/>
            <a:tailEnd/>
          </a:ln>
        </p:spPr>
      </p:pic>
      <p:pic>
        <p:nvPicPr>
          <p:cNvPr id="87043" name="Picture 4" descr="Картинка 247 из 4938"/>
          <p:cNvPicPr>
            <a:picLocks noChangeAspect="1" noChangeArrowheads="1"/>
          </p:cNvPicPr>
          <p:nvPr/>
        </p:nvPicPr>
        <p:blipFill>
          <a:blip r:embed="rId3" cstate="print"/>
          <a:srcRect/>
          <a:stretch>
            <a:fillRect/>
          </a:stretch>
        </p:blipFill>
        <p:spPr bwMode="auto">
          <a:xfrm>
            <a:off x="4067175" y="3048000"/>
            <a:ext cx="5076825" cy="381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descr="http://www.ljplus.ru/img4/b/r/braiton_bx/th_Vtoroj1.jpg"/>
          <p:cNvPicPr>
            <a:picLocks noChangeAspect="1" noChangeArrowheads="1"/>
          </p:cNvPicPr>
          <p:nvPr/>
        </p:nvPicPr>
        <p:blipFill>
          <a:blip r:embed="rId2" cstate="print"/>
          <a:srcRect/>
          <a:stretch>
            <a:fillRect/>
          </a:stretch>
        </p:blipFill>
        <p:spPr bwMode="auto">
          <a:xfrm>
            <a:off x="0" y="785813"/>
            <a:ext cx="3048000" cy="2286000"/>
          </a:xfrm>
          <a:prstGeom prst="rect">
            <a:avLst/>
          </a:prstGeom>
          <a:noFill/>
          <a:ln w="9525">
            <a:noFill/>
            <a:miter lim="800000"/>
            <a:headEnd/>
            <a:tailEnd/>
          </a:ln>
        </p:spPr>
      </p:pic>
      <p:pic>
        <p:nvPicPr>
          <p:cNvPr id="88067" name="Picture 6" descr="Картинка 64 из 5552"/>
          <p:cNvPicPr>
            <a:picLocks noChangeAspect="1" noChangeArrowheads="1"/>
          </p:cNvPicPr>
          <p:nvPr/>
        </p:nvPicPr>
        <p:blipFill>
          <a:blip r:embed="rId3" cstate="print"/>
          <a:srcRect/>
          <a:stretch>
            <a:fillRect/>
          </a:stretch>
        </p:blipFill>
        <p:spPr bwMode="auto">
          <a:xfrm>
            <a:off x="4357688" y="0"/>
            <a:ext cx="4381500" cy="3286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2" descr="Картинка 119 из 4938"/>
          <p:cNvPicPr>
            <a:picLocks noChangeAspect="1" noChangeArrowheads="1"/>
          </p:cNvPicPr>
          <p:nvPr/>
        </p:nvPicPr>
        <p:blipFill>
          <a:blip r:embed="rId2" cstate="print"/>
          <a:srcRect/>
          <a:stretch>
            <a:fillRect/>
          </a:stretch>
        </p:blipFill>
        <p:spPr bwMode="auto">
          <a:xfrm>
            <a:off x="0" y="0"/>
            <a:ext cx="9113838" cy="6572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2" descr="Картинка 150 из 4938"/>
          <p:cNvPicPr>
            <a:picLocks noChangeAspect="1" noChangeArrowheads="1"/>
          </p:cNvPicPr>
          <p:nvPr/>
        </p:nvPicPr>
        <p:blipFill>
          <a:blip r:embed="rId2" cstate="print"/>
          <a:srcRect/>
          <a:stretch>
            <a:fillRect/>
          </a:stretch>
        </p:blipFill>
        <p:spPr bwMode="auto">
          <a:xfrm>
            <a:off x="0" y="0"/>
            <a:ext cx="6286500" cy="4714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2" descr="http://omsk-love.ucoz.ru/pogar.jpg"/>
          <p:cNvPicPr>
            <a:picLocks noChangeAspect="1" noChangeArrowheads="1"/>
          </p:cNvPicPr>
          <p:nvPr/>
        </p:nvPicPr>
        <p:blipFill>
          <a:blip r:embed="rId2" cstate="print"/>
          <a:srcRect/>
          <a:stretch>
            <a:fillRect/>
          </a:stretch>
        </p:blipFill>
        <p:spPr bwMode="auto">
          <a:xfrm>
            <a:off x="0" y="0"/>
            <a:ext cx="9131300" cy="60721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59632" y="620688"/>
            <a:ext cx="6192688" cy="4616648"/>
          </a:xfrm>
          <a:prstGeom prst="rect">
            <a:avLst/>
          </a:prstGeom>
          <a:noFill/>
        </p:spPr>
        <p:txBody>
          <a:bodyPr wrap="square" rtlCol="0">
            <a:spAutoFit/>
          </a:bodyPr>
          <a:lstStyle/>
          <a:p>
            <a:pPr algn="ctr"/>
            <a:r>
              <a:rPr lang="ru-RU" sz="2800" dirty="0" smtClean="0"/>
              <a:t>Основные параметры пожаров в резервуарных  парках:</a:t>
            </a:r>
          </a:p>
          <a:p>
            <a:pPr algn="ctr"/>
            <a:endParaRPr lang="ru-RU" sz="2800" dirty="0" smtClean="0"/>
          </a:p>
          <a:p>
            <a:pPr indent="715963">
              <a:lnSpc>
                <a:spcPct val="150000"/>
              </a:lnSpc>
              <a:buFont typeface="Wingdings" pitchFamily="2" charset="2"/>
              <a:buChar char="Ø"/>
            </a:pPr>
            <a:r>
              <a:rPr lang="ru-RU" sz="2800" dirty="0" smtClean="0"/>
              <a:t>Площадь пожара;</a:t>
            </a:r>
          </a:p>
          <a:p>
            <a:pPr indent="715963">
              <a:lnSpc>
                <a:spcPct val="150000"/>
              </a:lnSpc>
              <a:buFont typeface="Wingdings" pitchFamily="2" charset="2"/>
              <a:buChar char="Ø"/>
            </a:pPr>
            <a:r>
              <a:rPr lang="ru-RU" sz="2800" dirty="0" smtClean="0"/>
              <a:t>Высота факела пламени;</a:t>
            </a:r>
          </a:p>
          <a:p>
            <a:pPr indent="715963">
              <a:lnSpc>
                <a:spcPct val="150000"/>
              </a:lnSpc>
              <a:buFont typeface="Wingdings" pitchFamily="2" charset="2"/>
              <a:buChar char="Ø"/>
            </a:pPr>
            <a:r>
              <a:rPr lang="ru-RU" sz="2800" dirty="0" smtClean="0"/>
              <a:t> плотность теплового потока; </a:t>
            </a:r>
          </a:p>
          <a:p>
            <a:pPr indent="715963">
              <a:lnSpc>
                <a:spcPct val="150000"/>
              </a:lnSpc>
              <a:buFont typeface="Wingdings" pitchFamily="2" charset="2"/>
              <a:buChar char="Ø"/>
            </a:pPr>
            <a:r>
              <a:rPr lang="ru-RU" sz="2800" dirty="0" smtClean="0"/>
              <a:t>скорость выгорания;</a:t>
            </a:r>
          </a:p>
          <a:p>
            <a:pPr indent="715963">
              <a:lnSpc>
                <a:spcPct val="150000"/>
              </a:lnSpc>
              <a:buFont typeface="Wingdings" pitchFamily="2" charset="2"/>
              <a:buChar char="Ø"/>
            </a:pPr>
            <a:r>
              <a:rPr lang="ru-RU" sz="2800" dirty="0" smtClean="0"/>
              <a:t>скорость прогрева жидкости.</a:t>
            </a:r>
            <a:endParaRPr lang="ru-RU" sz="28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1" descr="http://gazovik-neft.ru/f/i/printversion-neft.gif"/>
          <p:cNvPicPr>
            <a:picLocks noChangeAspect="1" noChangeArrowheads="1"/>
          </p:cNvPicPr>
          <p:nvPr/>
        </p:nvPicPr>
        <p:blipFill>
          <a:blip r:embed="rId2" cstate="print"/>
          <a:srcRect/>
          <a:stretch>
            <a:fillRect/>
          </a:stretch>
        </p:blipFill>
        <p:spPr bwMode="auto">
          <a:xfrm>
            <a:off x="0" y="0"/>
            <a:ext cx="152400" cy="123825"/>
          </a:xfrm>
          <a:prstGeom prst="rect">
            <a:avLst/>
          </a:prstGeom>
          <a:noFill/>
          <a:ln w="9525">
            <a:noFill/>
            <a:miter lim="800000"/>
            <a:headEnd/>
            <a:tailEnd/>
          </a:ln>
        </p:spPr>
      </p:pic>
      <p:pic>
        <p:nvPicPr>
          <p:cNvPr id="24579" name="Picture 2" descr="-"/>
          <p:cNvPicPr>
            <a:picLocks noChangeAspect="1" noChangeArrowheads="1"/>
          </p:cNvPicPr>
          <p:nvPr/>
        </p:nvPicPr>
        <p:blipFill>
          <a:blip r:embed="rId3" cstate="print"/>
          <a:srcRect/>
          <a:stretch>
            <a:fillRect/>
          </a:stretch>
        </p:blipFill>
        <p:spPr bwMode="auto">
          <a:xfrm>
            <a:off x="0" y="0"/>
            <a:ext cx="66675" cy="66675"/>
          </a:xfrm>
          <a:prstGeom prst="rect">
            <a:avLst/>
          </a:prstGeom>
          <a:noFill/>
          <a:ln w="9525">
            <a:noFill/>
            <a:miter lim="800000"/>
            <a:headEnd/>
            <a:tailEnd/>
          </a:ln>
        </p:spPr>
      </p:pic>
      <p:pic>
        <p:nvPicPr>
          <p:cNvPr id="24580" name="Picture 3" descr="-"/>
          <p:cNvPicPr>
            <a:picLocks noChangeAspect="1" noChangeArrowheads="1"/>
          </p:cNvPicPr>
          <p:nvPr/>
        </p:nvPicPr>
        <p:blipFill>
          <a:blip r:embed="rId3" cstate="print"/>
          <a:srcRect/>
          <a:stretch>
            <a:fillRect/>
          </a:stretch>
        </p:blipFill>
        <p:spPr bwMode="auto">
          <a:xfrm>
            <a:off x="0" y="0"/>
            <a:ext cx="66675" cy="66675"/>
          </a:xfrm>
          <a:prstGeom prst="rect">
            <a:avLst/>
          </a:prstGeom>
          <a:noFill/>
          <a:ln w="9525">
            <a:noFill/>
            <a:miter lim="800000"/>
            <a:headEnd/>
            <a:tailEnd/>
          </a:ln>
        </p:spPr>
      </p:pic>
      <p:pic>
        <p:nvPicPr>
          <p:cNvPr id="24581" name="Picture 4" descr="-"/>
          <p:cNvPicPr>
            <a:picLocks noChangeAspect="1" noChangeArrowheads="1"/>
          </p:cNvPicPr>
          <p:nvPr/>
        </p:nvPicPr>
        <p:blipFill>
          <a:blip r:embed="rId3" cstate="print"/>
          <a:srcRect/>
          <a:stretch>
            <a:fillRect/>
          </a:stretch>
        </p:blipFill>
        <p:spPr bwMode="auto">
          <a:xfrm>
            <a:off x="0" y="0"/>
            <a:ext cx="66675" cy="66675"/>
          </a:xfrm>
          <a:prstGeom prst="rect">
            <a:avLst/>
          </a:prstGeom>
          <a:noFill/>
          <a:ln w="9525">
            <a:noFill/>
            <a:miter lim="800000"/>
            <a:headEnd/>
            <a:tailEnd/>
          </a:ln>
        </p:spPr>
      </p:pic>
      <p:graphicFrame>
        <p:nvGraphicFramePr>
          <p:cNvPr id="8" name="Таблица 7"/>
          <p:cNvGraphicFramePr>
            <a:graphicFrameLocks noGrp="1"/>
          </p:cNvGraphicFramePr>
          <p:nvPr/>
        </p:nvGraphicFramePr>
        <p:xfrm>
          <a:off x="642938" y="785813"/>
          <a:ext cx="7929618" cy="5745128"/>
        </p:xfrm>
        <a:graphic>
          <a:graphicData uri="http://schemas.openxmlformats.org/drawingml/2006/table">
            <a:tbl>
              <a:tblPr firstRow="1" bandRow="1">
                <a:tableStyleId>{5C22544A-7EE6-4342-B048-85BDC9FD1C3A}</a:tableStyleId>
              </a:tblPr>
              <a:tblGrid>
                <a:gridCol w="1321603"/>
                <a:gridCol w="1321603"/>
                <a:gridCol w="1321603"/>
                <a:gridCol w="1321603"/>
                <a:gridCol w="1321603"/>
                <a:gridCol w="1321603"/>
              </a:tblGrid>
              <a:tr h="1013614">
                <a:tc>
                  <a:txBody>
                    <a:bodyPr/>
                    <a:lstStyle/>
                    <a:p>
                      <a:pPr algn="ctr"/>
                      <a:r>
                        <a:rPr lang="ru-RU" sz="1600" dirty="0" smtClean="0"/>
                        <a:t>№</a:t>
                      </a:r>
                    </a:p>
                    <a:p>
                      <a:pPr algn="ctr"/>
                      <a:r>
                        <a:rPr lang="ru-RU" sz="1600" dirty="0" smtClean="0"/>
                        <a:t> </a:t>
                      </a:r>
                      <a:r>
                        <a:rPr lang="ru-RU" sz="1600" dirty="0" err="1"/>
                        <a:t>п</a:t>
                      </a:r>
                      <a:r>
                        <a:rPr lang="ru-RU" sz="1600" dirty="0"/>
                        <a:t>/</a:t>
                      </a:r>
                      <a:r>
                        <a:rPr lang="ru-RU" sz="1600" dirty="0" err="1"/>
                        <a:t>п</a:t>
                      </a:r>
                      <a:endParaRPr lang="ru-RU" sz="1600" dirty="0"/>
                    </a:p>
                  </a:txBody>
                  <a:tcPr/>
                </a:tc>
                <a:tc>
                  <a:txBody>
                    <a:bodyPr/>
                    <a:lstStyle/>
                    <a:p>
                      <a:pPr algn="ctr"/>
                      <a:r>
                        <a:rPr lang="ru-RU" sz="1600" dirty="0"/>
                        <a:t>Тип резервуара</a:t>
                      </a:r>
                    </a:p>
                  </a:txBody>
                  <a:tcPr/>
                </a:tc>
                <a:tc>
                  <a:txBody>
                    <a:bodyPr/>
                    <a:lstStyle/>
                    <a:p>
                      <a:pPr algn="ctr"/>
                      <a:r>
                        <a:rPr lang="ru-RU" sz="1600" dirty="0"/>
                        <a:t>Высота резервуара, м</a:t>
                      </a:r>
                    </a:p>
                  </a:txBody>
                  <a:tcPr/>
                </a:tc>
                <a:tc>
                  <a:txBody>
                    <a:bodyPr/>
                    <a:lstStyle/>
                    <a:p>
                      <a:pPr algn="ctr"/>
                      <a:r>
                        <a:rPr lang="ru-RU" sz="1600" dirty="0"/>
                        <a:t>Диаметр резервуара, м</a:t>
                      </a:r>
                    </a:p>
                  </a:txBody>
                  <a:tcPr/>
                </a:tc>
                <a:tc>
                  <a:txBody>
                    <a:bodyPr/>
                    <a:lstStyle/>
                    <a:p>
                      <a:pPr algn="ctr"/>
                      <a:r>
                        <a:rPr lang="ru-RU" sz="1600" dirty="0"/>
                        <a:t>Площадь зеркала горючего, м²</a:t>
                      </a:r>
                    </a:p>
                  </a:txBody>
                  <a:tcPr/>
                </a:tc>
                <a:tc>
                  <a:txBody>
                    <a:bodyPr/>
                    <a:lstStyle/>
                    <a:p>
                      <a:pPr algn="ctr"/>
                      <a:r>
                        <a:rPr lang="ru-RU" sz="1600" dirty="0"/>
                        <a:t>Периметр резервуара, м</a:t>
                      </a:r>
                    </a:p>
                  </a:txBody>
                  <a:tcPr/>
                </a:tc>
              </a:tr>
              <a:tr h="248048">
                <a:tc>
                  <a:txBody>
                    <a:bodyPr/>
                    <a:lstStyle/>
                    <a:p>
                      <a:pPr algn="ctr"/>
                      <a:r>
                        <a:rPr lang="ru-RU" sz="1400" dirty="0"/>
                        <a:t>1</a:t>
                      </a:r>
                    </a:p>
                  </a:txBody>
                  <a:tcPr/>
                </a:tc>
                <a:tc>
                  <a:txBody>
                    <a:bodyPr/>
                    <a:lstStyle/>
                    <a:p>
                      <a:r>
                        <a:rPr lang="ru-RU" sz="1400" dirty="0"/>
                        <a:t>РВС-1000</a:t>
                      </a:r>
                    </a:p>
                  </a:txBody>
                  <a:tcPr/>
                </a:tc>
                <a:tc>
                  <a:txBody>
                    <a:bodyPr/>
                    <a:lstStyle/>
                    <a:p>
                      <a:pPr algn="ctr"/>
                      <a:r>
                        <a:rPr lang="ru-RU" sz="1400" dirty="0"/>
                        <a:t>9</a:t>
                      </a:r>
                    </a:p>
                  </a:txBody>
                  <a:tcPr/>
                </a:tc>
                <a:tc>
                  <a:txBody>
                    <a:bodyPr/>
                    <a:lstStyle/>
                    <a:p>
                      <a:pPr algn="ctr"/>
                      <a:r>
                        <a:rPr lang="ru-RU" sz="1400" dirty="0"/>
                        <a:t>12</a:t>
                      </a:r>
                    </a:p>
                  </a:txBody>
                  <a:tcPr/>
                </a:tc>
                <a:tc>
                  <a:txBody>
                    <a:bodyPr/>
                    <a:lstStyle/>
                    <a:p>
                      <a:pPr algn="ctr"/>
                      <a:r>
                        <a:rPr lang="ru-RU" sz="1400" dirty="0"/>
                        <a:t>120</a:t>
                      </a:r>
                    </a:p>
                  </a:txBody>
                  <a:tcPr/>
                </a:tc>
                <a:tc>
                  <a:txBody>
                    <a:bodyPr/>
                    <a:lstStyle/>
                    <a:p>
                      <a:pPr algn="ctr"/>
                      <a:r>
                        <a:rPr lang="ru-RU" sz="1400" dirty="0"/>
                        <a:t>39</a:t>
                      </a:r>
                    </a:p>
                  </a:txBody>
                  <a:tcPr/>
                </a:tc>
              </a:tr>
              <a:tr h="285752">
                <a:tc>
                  <a:txBody>
                    <a:bodyPr/>
                    <a:lstStyle/>
                    <a:p>
                      <a:pPr algn="ctr"/>
                      <a:r>
                        <a:rPr lang="ru-RU" sz="1400" dirty="0"/>
                        <a:t>2</a:t>
                      </a:r>
                    </a:p>
                  </a:txBody>
                  <a:tcPr/>
                </a:tc>
                <a:tc>
                  <a:txBody>
                    <a:bodyPr/>
                    <a:lstStyle/>
                    <a:p>
                      <a:r>
                        <a:rPr lang="ru-RU" sz="1400" dirty="0"/>
                        <a:t>РВС-2000</a:t>
                      </a:r>
                    </a:p>
                  </a:txBody>
                  <a:tcPr/>
                </a:tc>
                <a:tc>
                  <a:txBody>
                    <a:bodyPr/>
                    <a:lstStyle/>
                    <a:p>
                      <a:pPr algn="ctr"/>
                      <a:r>
                        <a:rPr lang="ru-RU" sz="1400" dirty="0"/>
                        <a:t>12</a:t>
                      </a:r>
                    </a:p>
                  </a:txBody>
                  <a:tcPr/>
                </a:tc>
                <a:tc>
                  <a:txBody>
                    <a:bodyPr/>
                    <a:lstStyle/>
                    <a:p>
                      <a:pPr algn="ctr"/>
                      <a:r>
                        <a:rPr lang="ru-RU" sz="1400" dirty="0"/>
                        <a:t>15</a:t>
                      </a:r>
                    </a:p>
                  </a:txBody>
                  <a:tcPr/>
                </a:tc>
                <a:tc>
                  <a:txBody>
                    <a:bodyPr/>
                    <a:lstStyle/>
                    <a:p>
                      <a:pPr algn="ctr"/>
                      <a:r>
                        <a:rPr lang="ru-RU" sz="1400" dirty="0"/>
                        <a:t>181</a:t>
                      </a:r>
                    </a:p>
                  </a:txBody>
                  <a:tcPr/>
                </a:tc>
                <a:tc>
                  <a:txBody>
                    <a:bodyPr/>
                    <a:lstStyle/>
                    <a:p>
                      <a:pPr algn="ctr"/>
                      <a:r>
                        <a:rPr lang="ru-RU" sz="1400" dirty="0"/>
                        <a:t>48</a:t>
                      </a:r>
                    </a:p>
                  </a:txBody>
                  <a:tcPr/>
                </a:tc>
              </a:tr>
              <a:tr h="266704">
                <a:tc>
                  <a:txBody>
                    <a:bodyPr/>
                    <a:lstStyle/>
                    <a:p>
                      <a:pPr algn="ctr"/>
                      <a:r>
                        <a:rPr lang="ru-RU" sz="1400" dirty="0"/>
                        <a:t>3</a:t>
                      </a:r>
                    </a:p>
                  </a:txBody>
                  <a:tcPr/>
                </a:tc>
                <a:tc>
                  <a:txBody>
                    <a:bodyPr/>
                    <a:lstStyle/>
                    <a:p>
                      <a:r>
                        <a:rPr lang="ru-RU" sz="1400" dirty="0"/>
                        <a:t>РВС-3000</a:t>
                      </a:r>
                    </a:p>
                  </a:txBody>
                  <a:tcPr/>
                </a:tc>
                <a:tc>
                  <a:txBody>
                    <a:bodyPr/>
                    <a:lstStyle/>
                    <a:p>
                      <a:pPr algn="ctr"/>
                      <a:r>
                        <a:rPr lang="ru-RU" sz="1400" dirty="0"/>
                        <a:t>12</a:t>
                      </a:r>
                    </a:p>
                  </a:txBody>
                  <a:tcPr/>
                </a:tc>
                <a:tc>
                  <a:txBody>
                    <a:bodyPr/>
                    <a:lstStyle/>
                    <a:p>
                      <a:pPr algn="ctr"/>
                      <a:r>
                        <a:rPr lang="ru-RU" sz="1400" dirty="0"/>
                        <a:t>19</a:t>
                      </a:r>
                    </a:p>
                  </a:txBody>
                  <a:tcPr/>
                </a:tc>
                <a:tc>
                  <a:txBody>
                    <a:bodyPr/>
                    <a:lstStyle/>
                    <a:p>
                      <a:pPr algn="ctr"/>
                      <a:r>
                        <a:rPr lang="ru-RU" sz="1400" dirty="0"/>
                        <a:t>283</a:t>
                      </a:r>
                    </a:p>
                  </a:txBody>
                  <a:tcPr/>
                </a:tc>
                <a:tc>
                  <a:txBody>
                    <a:bodyPr/>
                    <a:lstStyle/>
                    <a:p>
                      <a:pPr algn="ctr"/>
                      <a:r>
                        <a:rPr lang="ru-RU" sz="1400" dirty="0"/>
                        <a:t>60</a:t>
                      </a:r>
                    </a:p>
                  </a:txBody>
                  <a:tcPr/>
                </a:tc>
              </a:tr>
              <a:tr h="319094">
                <a:tc>
                  <a:txBody>
                    <a:bodyPr/>
                    <a:lstStyle/>
                    <a:p>
                      <a:pPr algn="ctr"/>
                      <a:r>
                        <a:rPr lang="ru-RU" sz="1400" dirty="0"/>
                        <a:t>4</a:t>
                      </a:r>
                    </a:p>
                  </a:txBody>
                  <a:tcPr/>
                </a:tc>
                <a:tc>
                  <a:txBody>
                    <a:bodyPr/>
                    <a:lstStyle/>
                    <a:p>
                      <a:r>
                        <a:rPr lang="ru-RU" sz="1400" dirty="0"/>
                        <a:t>РВС-5000</a:t>
                      </a:r>
                    </a:p>
                  </a:txBody>
                  <a:tcPr/>
                </a:tc>
                <a:tc>
                  <a:txBody>
                    <a:bodyPr/>
                    <a:lstStyle/>
                    <a:p>
                      <a:pPr algn="ctr"/>
                      <a:r>
                        <a:rPr lang="ru-RU" sz="1400" dirty="0"/>
                        <a:t>12</a:t>
                      </a:r>
                    </a:p>
                  </a:txBody>
                  <a:tcPr/>
                </a:tc>
                <a:tc>
                  <a:txBody>
                    <a:bodyPr/>
                    <a:lstStyle/>
                    <a:p>
                      <a:pPr algn="ctr"/>
                      <a:r>
                        <a:rPr lang="ru-RU" sz="1400" dirty="0"/>
                        <a:t>23</a:t>
                      </a:r>
                    </a:p>
                  </a:txBody>
                  <a:tcPr/>
                </a:tc>
                <a:tc>
                  <a:txBody>
                    <a:bodyPr/>
                    <a:lstStyle/>
                    <a:p>
                      <a:pPr algn="ctr"/>
                      <a:r>
                        <a:rPr lang="ru-RU" sz="1400" dirty="0"/>
                        <a:t>408</a:t>
                      </a:r>
                    </a:p>
                  </a:txBody>
                  <a:tcPr/>
                </a:tc>
                <a:tc>
                  <a:txBody>
                    <a:bodyPr/>
                    <a:lstStyle/>
                    <a:p>
                      <a:pPr algn="ctr"/>
                      <a:r>
                        <a:rPr lang="ru-RU" sz="1400" dirty="0"/>
                        <a:t>72</a:t>
                      </a:r>
                    </a:p>
                  </a:txBody>
                  <a:tcPr/>
                </a:tc>
              </a:tr>
              <a:tr h="285752">
                <a:tc>
                  <a:txBody>
                    <a:bodyPr/>
                    <a:lstStyle/>
                    <a:p>
                      <a:pPr algn="ctr"/>
                      <a:r>
                        <a:rPr lang="ru-RU" sz="1400" dirty="0"/>
                        <a:t>5</a:t>
                      </a:r>
                    </a:p>
                  </a:txBody>
                  <a:tcPr/>
                </a:tc>
                <a:tc>
                  <a:txBody>
                    <a:bodyPr/>
                    <a:lstStyle/>
                    <a:p>
                      <a:r>
                        <a:rPr lang="ru-RU" sz="1400" dirty="0"/>
                        <a:t>РВС-5000</a:t>
                      </a:r>
                    </a:p>
                  </a:txBody>
                  <a:tcPr/>
                </a:tc>
                <a:tc>
                  <a:txBody>
                    <a:bodyPr/>
                    <a:lstStyle/>
                    <a:p>
                      <a:pPr algn="ctr"/>
                      <a:r>
                        <a:rPr lang="ru-RU" sz="1400" dirty="0"/>
                        <a:t>15</a:t>
                      </a:r>
                    </a:p>
                  </a:txBody>
                  <a:tcPr/>
                </a:tc>
                <a:tc>
                  <a:txBody>
                    <a:bodyPr/>
                    <a:lstStyle/>
                    <a:p>
                      <a:pPr algn="ctr"/>
                      <a:r>
                        <a:rPr lang="ru-RU" sz="1400" dirty="0"/>
                        <a:t>21</a:t>
                      </a:r>
                    </a:p>
                  </a:txBody>
                  <a:tcPr/>
                </a:tc>
                <a:tc>
                  <a:txBody>
                    <a:bodyPr/>
                    <a:lstStyle/>
                    <a:p>
                      <a:pPr algn="ctr"/>
                      <a:r>
                        <a:rPr lang="ru-RU" sz="1400" dirty="0"/>
                        <a:t>344</a:t>
                      </a:r>
                    </a:p>
                  </a:txBody>
                  <a:tcPr/>
                </a:tc>
                <a:tc>
                  <a:txBody>
                    <a:bodyPr/>
                    <a:lstStyle/>
                    <a:p>
                      <a:pPr algn="ctr"/>
                      <a:r>
                        <a:rPr lang="ru-RU" sz="1400" dirty="0"/>
                        <a:t>65</a:t>
                      </a:r>
                    </a:p>
                  </a:txBody>
                  <a:tcPr/>
                </a:tc>
              </a:tr>
              <a:tr h="266704">
                <a:tc>
                  <a:txBody>
                    <a:bodyPr/>
                    <a:lstStyle/>
                    <a:p>
                      <a:pPr algn="ctr"/>
                      <a:r>
                        <a:rPr lang="ru-RU" sz="1400" dirty="0"/>
                        <a:t>6</a:t>
                      </a:r>
                    </a:p>
                  </a:txBody>
                  <a:tcPr/>
                </a:tc>
                <a:tc>
                  <a:txBody>
                    <a:bodyPr/>
                    <a:lstStyle/>
                    <a:p>
                      <a:r>
                        <a:rPr lang="ru-RU" sz="1400" dirty="0"/>
                        <a:t>РВС-10000</a:t>
                      </a:r>
                    </a:p>
                  </a:txBody>
                  <a:tcPr/>
                </a:tc>
                <a:tc>
                  <a:txBody>
                    <a:bodyPr/>
                    <a:lstStyle/>
                    <a:p>
                      <a:pPr algn="ctr"/>
                      <a:r>
                        <a:rPr lang="ru-RU" sz="1400" dirty="0"/>
                        <a:t>12</a:t>
                      </a:r>
                    </a:p>
                  </a:txBody>
                  <a:tcPr/>
                </a:tc>
                <a:tc>
                  <a:txBody>
                    <a:bodyPr/>
                    <a:lstStyle/>
                    <a:p>
                      <a:pPr algn="ctr"/>
                      <a:r>
                        <a:rPr lang="ru-RU" sz="1400" dirty="0"/>
                        <a:t>34</a:t>
                      </a:r>
                    </a:p>
                  </a:txBody>
                  <a:tcPr/>
                </a:tc>
                <a:tc>
                  <a:txBody>
                    <a:bodyPr/>
                    <a:lstStyle/>
                    <a:p>
                      <a:pPr algn="ctr"/>
                      <a:r>
                        <a:rPr lang="ru-RU" sz="1400" dirty="0"/>
                        <a:t>918</a:t>
                      </a:r>
                    </a:p>
                  </a:txBody>
                  <a:tcPr/>
                </a:tc>
                <a:tc>
                  <a:txBody>
                    <a:bodyPr/>
                    <a:lstStyle/>
                    <a:p>
                      <a:pPr algn="ctr"/>
                      <a:r>
                        <a:rPr lang="ru-RU" sz="1400" dirty="0"/>
                        <a:t>107</a:t>
                      </a:r>
                    </a:p>
                  </a:txBody>
                  <a:tcPr/>
                </a:tc>
              </a:tr>
              <a:tr h="247656">
                <a:tc>
                  <a:txBody>
                    <a:bodyPr/>
                    <a:lstStyle/>
                    <a:p>
                      <a:pPr algn="ctr"/>
                      <a:r>
                        <a:rPr lang="ru-RU" sz="1400" dirty="0"/>
                        <a:t>7</a:t>
                      </a:r>
                    </a:p>
                  </a:txBody>
                  <a:tcPr/>
                </a:tc>
                <a:tc>
                  <a:txBody>
                    <a:bodyPr/>
                    <a:lstStyle/>
                    <a:p>
                      <a:r>
                        <a:rPr lang="ru-RU" sz="1400"/>
                        <a:t>РВС-10000</a:t>
                      </a:r>
                    </a:p>
                  </a:txBody>
                  <a:tcPr/>
                </a:tc>
                <a:tc>
                  <a:txBody>
                    <a:bodyPr/>
                    <a:lstStyle/>
                    <a:p>
                      <a:pPr algn="ctr"/>
                      <a:r>
                        <a:rPr lang="ru-RU" sz="1400" dirty="0"/>
                        <a:t>18</a:t>
                      </a:r>
                    </a:p>
                  </a:txBody>
                  <a:tcPr/>
                </a:tc>
                <a:tc>
                  <a:txBody>
                    <a:bodyPr/>
                    <a:lstStyle/>
                    <a:p>
                      <a:pPr algn="ctr"/>
                      <a:r>
                        <a:rPr lang="ru-RU" sz="1400" dirty="0"/>
                        <a:t>29</a:t>
                      </a:r>
                    </a:p>
                  </a:txBody>
                  <a:tcPr/>
                </a:tc>
                <a:tc>
                  <a:txBody>
                    <a:bodyPr/>
                    <a:lstStyle/>
                    <a:p>
                      <a:pPr algn="ctr"/>
                      <a:r>
                        <a:rPr lang="ru-RU" sz="1400" dirty="0"/>
                        <a:t>637</a:t>
                      </a:r>
                    </a:p>
                  </a:txBody>
                  <a:tcPr/>
                </a:tc>
                <a:tc>
                  <a:txBody>
                    <a:bodyPr/>
                    <a:lstStyle/>
                    <a:p>
                      <a:pPr algn="ctr"/>
                      <a:r>
                        <a:rPr lang="ru-RU" sz="1400" dirty="0"/>
                        <a:t>89</a:t>
                      </a:r>
                    </a:p>
                  </a:txBody>
                  <a:tcPr/>
                </a:tc>
              </a:tr>
              <a:tr h="300046">
                <a:tc>
                  <a:txBody>
                    <a:bodyPr/>
                    <a:lstStyle/>
                    <a:p>
                      <a:pPr algn="ctr"/>
                      <a:r>
                        <a:rPr lang="ru-RU" sz="1400" dirty="0"/>
                        <a:t>8</a:t>
                      </a:r>
                    </a:p>
                  </a:txBody>
                  <a:tcPr/>
                </a:tc>
                <a:tc>
                  <a:txBody>
                    <a:bodyPr/>
                    <a:lstStyle/>
                    <a:p>
                      <a:r>
                        <a:rPr lang="ru-RU" sz="1400" dirty="0"/>
                        <a:t>РВС-15000</a:t>
                      </a:r>
                    </a:p>
                  </a:txBody>
                  <a:tcPr/>
                </a:tc>
                <a:tc>
                  <a:txBody>
                    <a:bodyPr/>
                    <a:lstStyle/>
                    <a:p>
                      <a:pPr algn="ctr"/>
                      <a:r>
                        <a:rPr lang="ru-RU" sz="1400" dirty="0"/>
                        <a:t>12</a:t>
                      </a:r>
                    </a:p>
                  </a:txBody>
                  <a:tcPr/>
                </a:tc>
                <a:tc>
                  <a:txBody>
                    <a:bodyPr/>
                    <a:lstStyle/>
                    <a:p>
                      <a:pPr algn="ctr"/>
                      <a:r>
                        <a:rPr lang="ru-RU" sz="1400" dirty="0"/>
                        <a:t>40</a:t>
                      </a:r>
                    </a:p>
                  </a:txBody>
                  <a:tcPr/>
                </a:tc>
                <a:tc>
                  <a:txBody>
                    <a:bodyPr/>
                    <a:lstStyle/>
                    <a:p>
                      <a:pPr algn="ctr"/>
                      <a:r>
                        <a:rPr lang="ru-RU" sz="1400" dirty="0"/>
                        <a:t>1250</a:t>
                      </a:r>
                    </a:p>
                  </a:txBody>
                  <a:tcPr/>
                </a:tc>
                <a:tc>
                  <a:txBody>
                    <a:bodyPr/>
                    <a:lstStyle/>
                    <a:p>
                      <a:pPr algn="ctr"/>
                      <a:r>
                        <a:rPr lang="ru-RU" sz="1400" dirty="0"/>
                        <a:t>126</a:t>
                      </a:r>
                    </a:p>
                  </a:txBody>
                  <a:tcPr/>
                </a:tc>
              </a:tr>
              <a:tr h="319906">
                <a:tc>
                  <a:txBody>
                    <a:bodyPr/>
                    <a:lstStyle/>
                    <a:p>
                      <a:pPr algn="ctr"/>
                      <a:r>
                        <a:rPr lang="ru-RU" sz="1400" dirty="0"/>
                        <a:t>9</a:t>
                      </a:r>
                    </a:p>
                  </a:txBody>
                  <a:tcPr/>
                </a:tc>
                <a:tc>
                  <a:txBody>
                    <a:bodyPr/>
                    <a:lstStyle/>
                    <a:p>
                      <a:r>
                        <a:rPr lang="ru-RU" sz="1400" dirty="0"/>
                        <a:t>РВС-15000</a:t>
                      </a:r>
                    </a:p>
                  </a:txBody>
                  <a:tcPr/>
                </a:tc>
                <a:tc>
                  <a:txBody>
                    <a:bodyPr/>
                    <a:lstStyle/>
                    <a:p>
                      <a:pPr algn="ctr"/>
                      <a:r>
                        <a:rPr lang="ru-RU" sz="1400" dirty="0"/>
                        <a:t>18</a:t>
                      </a:r>
                    </a:p>
                  </a:txBody>
                  <a:tcPr/>
                </a:tc>
                <a:tc>
                  <a:txBody>
                    <a:bodyPr/>
                    <a:lstStyle/>
                    <a:p>
                      <a:pPr algn="ctr"/>
                      <a:r>
                        <a:rPr lang="ru-RU" sz="1400" dirty="0"/>
                        <a:t>34</a:t>
                      </a:r>
                    </a:p>
                  </a:txBody>
                  <a:tcPr/>
                </a:tc>
                <a:tc>
                  <a:txBody>
                    <a:bodyPr/>
                    <a:lstStyle/>
                    <a:p>
                      <a:pPr algn="ctr"/>
                      <a:r>
                        <a:rPr lang="ru-RU" sz="1400" dirty="0"/>
                        <a:t>918</a:t>
                      </a:r>
                    </a:p>
                  </a:txBody>
                  <a:tcPr/>
                </a:tc>
                <a:tc>
                  <a:txBody>
                    <a:bodyPr/>
                    <a:lstStyle/>
                    <a:p>
                      <a:pPr algn="ctr"/>
                      <a:r>
                        <a:rPr lang="ru-RU" sz="1400" dirty="0"/>
                        <a:t>107</a:t>
                      </a:r>
                    </a:p>
                  </a:txBody>
                  <a:tcPr/>
                </a:tc>
              </a:tr>
              <a:tr h="285752">
                <a:tc>
                  <a:txBody>
                    <a:bodyPr/>
                    <a:lstStyle/>
                    <a:p>
                      <a:pPr algn="ctr"/>
                      <a:r>
                        <a:rPr lang="ru-RU" sz="1400" dirty="0"/>
                        <a:t>10</a:t>
                      </a:r>
                    </a:p>
                  </a:txBody>
                  <a:tcPr/>
                </a:tc>
                <a:tc>
                  <a:txBody>
                    <a:bodyPr/>
                    <a:lstStyle/>
                    <a:p>
                      <a:r>
                        <a:rPr lang="ru-RU" sz="1400" dirty="0"/>
                        <a:t>РВС-20000</a:t>
                      </a:r>
                    </a:p>
                  </a:txBody>
                  <a:tcPr/>
                </a:tc>
                <a:tc>
                  <a:txBody>
                    <a:bodyPr/>
                    <a:lstStyle/>
                    <a:p>
                      <a:pPr algn="ctr"/>
                      <a:r>
                        <a:rPr lang="ru-RU" sz="1400" dirty="0"/>
                        <a:t>12</a:t>
                      </a:r>
                    </a:p>
                  </a:txBody>
                  <a:tcPr/>
                </a:tc>
                <a:tc>
                  <a:txBody>
                    <a:bodyPr/>
                    <a:lstStyle/>
                    <a:p>
                      <a:pPr algn="ctr"/>
                      <a:r>
                        <a:rPr lang="ru-RU" sz="1400" dirty="0"/>
                        <a:t>46</a:t>
                      </a:r>
                    </a:p>
                  </a:txBody>
                  <a:tcPr/>
                </a:tc>
                <a:tc>
                  <a:txBody>
                    <a:bodyPr/>
                    <a:lstStyle/>
                    <a:p>
                      <a:pPr algn="ctr"/>
                      <a:r>
                        <a:rPr lang="ru-RU" sz="1400" dirty="0"/>
                        <a:t>1632</a:t>
                      </a:r>
                    </a:p>
                  </a:txBody>
                  <a:tcPr/>
                </a:tc>
                <a:tc>
                  <a:txBody>
                    <a:bodyPr/>
                    <a:lstStyle/>
                    <a:p>
                      <a:pPr algn="ctr"/>
                      <a:r>
                        <a:rPr lang="ru-RU" sz="1400" dirty="0"/>
                        <a:t>143</a:t>
                      </a:r>
                    </a:p>
                  </a:txBody>
                  <a:tcPr/>
                </a:tc>
              </a:tr>
              <a:tr h="285752">
                <a:tc>
                  <a:txBody>
                    <a:bodyPr/>
                    <a:lstStyle/>
                    <a:p>
                      <a:pPr algn="ctr"/>
                      <a:r>
                        <a:rPr lang="ru-RU" sz="1400" dirty="0"/>
                        <a:t>11</a:t>
                      </a:r>
                    </a:p>
                  </a:txBody>
                  <a:tcPr/>
                </a:tc>
                <a:tc>
                  <a:txBody>
                    <a:bodyPr/>
                    <a:lstStyle/>
                    <a:p>
                      <a:r>
                        <a:rPr lang="ru-RU" sz="1400" dirty="0"/>
                        <a:t>РВС-20000</a:t>
                      </a:r>
                    </a:p>
                  </a:txBody>
                  <a:tcPr/>
                </a:tc>
                <a:tc>
                  <a:txBody>
                    <a:bodyPr/>
                    <a:lstStyle/>
                    <a:p>
                      <a:pPr algn="ctr"/>
                      <a:r>
                        <a:rPr lang="ru-RU" sz="1400" dirty="0"/>
                        <a:t>18</a:t>
                      </a:r>
                    </a:p>
                  </a:txBody>
                  <a:tcPr/>
                </a:tc>
                <a:tc>
                  <a:txBody>
                    <a:bodyPr/>
                    <a:lstStyle/>
                    <a:p>
                      <a:pPr algn="ctr"/>
                      <a:r>
                        <a:rPr lang="ru-RU" sz="1400" dirty="0"/>
                        <a:t>40</a:t>
                      </a:r>
                    </a:p>
                  </a:txBody>
                  <a:tcPr/>
                </a:tc>
                <a:tc>
                  <a:txBody>
                    <a:bodyPr/>
                    <a:lstStyle/>
                    <a:p>
                      <a:pPr algn="ctr"/>
                      <a:r>
                        <a:rPr lang="ru-RU" sz="1400" dirty="0"/>
                        <a:t>1250</a:t>
                      </a:r>
                    </a:p>
                  </a:txBody>
                  <a:tcPr/>
                </a:tc>
                <a:tc>
                  <a:txBody>
                    <a:bodyPr/>
                    <a:lstStyle/>
                    <a:p>
                      <a:pPr algn="ctr"/>
                      <a:r>
                        <a:rPr lang="ru-RU" sz="1400" dirty="0"/>
                        <a:t>125</a:t>
                      </a:r>
                    </a:p>
                  </a:txBody>
                  <a:tcPr/>
                </a:tc>
              </a:tr>
              <a:tr h="266704">
                <a:tc>
                  <a:txBody>
                    <a:bodyPr/>
                    <a:lstStyle/>
                    <a:p>
                      <a:pPr algn="ctr"/>
                      <a:r>
                        <a:rPr lang="ru-RU" sz="1400" dirty="0"/>
                        <a:t>12</a:t>
                      </a:r>
                    </a:p>
                  </a:txBody>
                  <a:tcPr/>
                </a:tc>
                <a:tc>
                  <a:txBody>
                    <a:bodyPr/>
                    <a:lstStyle/>
                    <a:p>
                      <a:r>
                        <a:rPr lang="ru-RU" sz="1400" dirty="0"/>
                        <a:t>РВС-30000</a:t>
                      </a:r>
                    </a:p>
                  </a:txBody>
                  <a:tcPr/>
                </a:tc>
                <a:tc>
                  <a:txBody>
                    <a:bodyPr/>
                    <a:lstStyle/>
                    <a:p>
                      <a:pPr algn="ctr"/>
                      <a:r>
                        <a:rPr lang="ru-RU" sz="1400" dirty="0"/>
                        <a:t>18</a:t>
                      </a:r>
                    </a:p>
                  </a:txBody>
                  <a:tcPr/>
                </a:tc>
                <a:tc>
                  <a:txBody>
                    <a:bodyPr/>
                    <a:lstStyle/>
                    <a:p>
                      <a:pPr algn="ctr"/>
                      <a:r>
                        <a:rPr lang="ru-RU" sz="1400" dirty="0"/>
                        <a:t>46</a:t>
                      </a:r>
                    </a:p>
                  </a:txBody>
                  <a:tcPr/>
                </a:tc>
                <a:tc>
                  <a:txBody>
                    <a:bodyPr/>
                    <a:lstStyle/>
                    <a:p>
                      <a:pPr algn="ctr"/>
                      <a:r>
                        <a:rPr lang="ru-RU" sz="1400" dirty="0"/>
                        <a:t>1632</a:t>
                      </a:r>
                    </a:p>
                  </a:txBody>
                  <a:tcPr/>
                </a:tc>
                <a:tc>
                  <a:txBody>
                    <a:bodyPr/>
                    <a:lstStyle/>
                    <a:p>
                      <a:pPr algn="ctr"/>
                      <a:r>
                        <a:rPr lang="ru-RU" sz="1400" dirty="0"/>
                        <a:t>143</a:t>
                      </a:r>
                    </a:p>
                  </a:txBody>
                  <a:tcPr/>
                </a:tc>
              </a:tr>
              <a:tr h="319094">
                <a:tc>
                  <a:txBody>
                    <a:bodyPr/>
                    <a:lstStyle/>
                    <a:p>
                      <a:pPr algn="ctr"/>
                      <a:r>
                        <a:rPr lang="ru-RU" sz="1400" dirty="0"/>
                        <a:t>13</a:t>
                      </a:r>
                    </a:p>
                  </a:txBody>
                  <a:tcPr/>
                </a:tc>
                <a:tc>
                  <a:txBody>
                    <a:bodyPr/>
                    <a:lstStyle/>
                    <a:p>
                      <a:r>
                        <a:rPr lang="ru-RU" sz="1400" dirty="0"/>
                        <a:t>РВС-50000</a:t>
                      </a:r>
                    </a:p>
                  </a:txBody>
                  <a:tcPr/>
                </a:tc>
                <a:tc>
                  <a:txBody>
                    <a:bodyPr/>
                    <a:lstStyle/>
                    <a:p>
                      <a:pPr algn="ctr"/>
                      <a:r>
                        <a:rPr lang="ru-RU" sz="1400" dirty="0"/>
                        <a:t>18</a:t>
                      </a:r>
                    </a:p>
                  </a:txBody>
                  <a:tcPr/>
                </a:tc>
                <a:tc>
                  <a:txBody>
                    <a:bodyPr/>
                    <a:lstStyle/>
                    <a:p>
                      <a:pPr algn="ctr"/>
                      <a:r>
                        <a:rPr lang="ru-RU" sz="1400" dirty="0"/>
                        <a:t>61</a:t>
                      </a:r>
                    </a:p>
                  </a:txBody>
                  <a:tcPr/>
                </a:tc>
                <a:tc>
                  <a:txBody>
                    <a:bodyPr/>
                    <a:lstStyle/>
                    <a:p>
                      <a:pPr algn="ctr"/>
                      <a:r>
                        <a:rPr lang="ru-RU" sz="1400" dirty="0"/>
                        <a:t>2892</a:t>
                      </a:r>
                    </a:p>
                  </a:txBody>
                  <a:tcPr/>
                </a:tc>
                <a:tc>
                  <a:txBody>
                    <a:bodyPr/>
                    <a:lstStyle/>
                    <a:p>
                      <a:pPr algn="ctr"/>
                      <a:r>
                        <a:rPr lang="ru-RU" sz="1400" dirty="0"/>
                        <a:t>190</a:t>
                      </a:r>
                    </a:p>
                  </a:txBody>
                  <a:tcPr/>
                </a:tc>
              </a:tr>
              <a:tr h="285752">
                <a:tc>
                  <a:txBody>
                    <a:bodyPr/>
                    <a:lstStyle/>
                    <a:p>
                      <a:pPr algn="ctr"/>
                      <a:r>
                        <a:rPr lang="ru-RU" sz="1400" dirty="0"/>
                        <a:t>14</a:t>
                      </a:r>
                    </a:p>
                  </a:txBody>
                  <a:tcPr/>
                </a:tc>
                <a:tc>
                  <a:txBody>
                    <a:bodyPr/>
                    <a:lstStyle/>
                    <a:p>
                      <a:r>
                        <a:rPr lang="ru-RU" sz="1400"/>
                        <a:t>РВС-100000</a:t>
                      </a:r>
                    </a:p>
                  </a:txBody>
                  <a:tcPr/>
                </a:tc>
                <a:tc>
                  <a:txBody>
                    <a:bodyPr/>
                    <a:lstStyle/>
                    <a:p>
                      <a:pPr algn="ctr"/>
                      <a:r>
                        <a:rPr lang="ru-RU" sz="1400" dirty="0"/>
                        <a:t>18</a:t>
                      </a:r>
                    </a:p>
                  </a:txBody>
                  <a:tcPr/>
                </a:tc>
                <a:tc>
                  <a:txBody>
                    <a:bodyPr/>
                    <a:lstStyle/>
                    <a:p>
                      <a:pPr algn="ctr"/>
                      <a:r>
                        <a:rPr lang="ru-RU" sz="1400" dirty="0"/>
                        <a:t>85,3</a:t>
                      </a:r>
                    </a:p>
                  </a:txBody>
                  <a:tcPr/>
                </a:tc>
                <a:tc>
                  <a:txBody>
                    <a:bodyPr/>
                    <a:lstStyle/>
                    <a:p>
                      <a:pPr algn="ctr"/>
                      <a:r>
                        <a:rPr lang="ru-RU" sz="1400" dirty="0"/>
                        <a:t>5715</a:t>
                      </a:r>
                    </a:p>
                  </a:txBody>
                  <a:tcPr/>
                </a:tc>
                <a:tc>
                  <a:txBody>
                    <a:bodyPr/>
                    <a:lstStyle/>
                    <a:p>
                      <a:pPr algn="ctr"/>
                      <a:r>
                        <a:rPr lang="ru-RU" sz="1400" dirty="0"/>
                        <a:t>268</a:t>
                      </a:r>
                    </a:p>
                  </a:txBody>
                  <a:tcPr/>
                </a:tc>
              </a:tr>
              <a:tr h="420620">
                <a:tc>
                  <a:txBody>
                    <a:bodyPr/>
                    <a:lstStyle/>
                    <a:p>
                      <a:pPr algn="ctr"/>
                      <a:r>
                        <a:rPr lang="ru-RU" sz="1400" dirty="0"/>
                        <a:t>15</a:t>
                      </a:r>
                    </a:p>
                  </a:txBody>
                  <a:tcPr/>
                </a:tc>
                <a:tc>
                  <a:txBody>
                    <a:bodyPr/>
                    <a:lstStyle/>
                    <a:p>
                      <a:r>
                        <a:rPr lang="ru-RU" sz="1400" dirty="0"/>
                        <a:t>РВС-120000</a:t>
                      </a:r>
                    </a:p>
                  </a:txBody>
                  <a:tcPr/>
                </a:tc>
                <a:tc>
                  <a:txBody>
                    <a:bodyPr/>
                    <a:lstStyle/>
                    <a:p>
                      <a:pPr algn="ctr"/>
                      <a:r>
                        <a:rPr lang="ru-RU" sz="1400" dirty="0"/>
                        <a:t>18</a:t>
                      </a:r>
                    </a:p>
                  </a:txBody>
                  <a:tcPr/>
                </a:tc>
                <a:tc>
                  <a:txBody>
                    <a:bodyPr/>
                    <a:lstStyle/>
                    <a:p>
                      <a:pPr algn="ctr"/>
                      <a:r>
                        <a:rPr lang="ru-RU" sz="1400" dirty="0"/>
                        <a:t>92,3</a:t>
                      </a:r>
                    </a:p>
                  </a:txBody>
                  <a:tcPr/>
                </a:tc>
                <a:tc>
                  <a:txBody>
                    <a:bodyPr/>
                    <a:lstStyle/>
                    <a:p>
                      <a:pPr algn="ctr"/>
                      <a:r>
                        <a:rPr lang="ru-RU" sz="1400" dirty="0"/>
                        <a:t>6691</a:t>
                      </a:r>
                    </a:p>
                  </a:txBody>
                  <a:tcPr/>
                </a:tc>
                <a:tc>
                  <a:txBody>
                    <a:bodyPr/>
                    <a:lstStyle/>
                    <a:p>
                      <a:pPr algn="ctr"/>
                      <a:r>
                        <a:rPr lang="ru-RU" sz="1400" dirty="0"/>
                        <a:t>290</a:t>
                      </a:r>
                    </a:p>
                  </a:txBody>
                  <a:tcPr/>
                </a:tc>
              </a:tr>
            </a:tbl>
          </a:graphicData>
        </a:graphic>
      </p:graphicFrame>
      <p:sp>
        <p:nvSpPr>
          <p:cNvPr id="24703" name="Прямоугольник 8"/>
          <p:cNvSpPr>
            <a:spLocks noChangeArrowheads="1"/>
          </p:cNvSpPr>
          <p:nvPr/>
        </p:nvSpPr>
        <p:spPr bwMode="auto">
          <a:xfrm>
            <a:off x="1214438" y="0"/>
            <a:ext cx="7072312" cy="646113"/>
          </a:xfrm>
          <a:prstGeom prst="rect">
            <a:avLst/>
          </a:prstGeom>
          <a:noFill/>
          <a:ln w="9525">
            <a:noFill/>
            <a:miter lim="800000"/>
            <a:headEnd/>
            <a:tailEnd/>
          </a:ln>
        </p:spPr>
        <p:txBody>
          <a:bodyPr>
            <a:spAutoFit/>
          </a:bodyPr>
          <a:lstStyle/>
          <a:p>
            <a:pPr defTabSz="912813"/>
            <a:r>
              <a:rPr lang="ru-RU"/>
              <a:t/>
            </a:r>
            <a:br>
              <a:rPr lang="ru-RU"/>
            </a:br>
            <a:r>
              <a:rPr lang="ru-RU" b="1"/>
              <a:t>Геометрические характеристики резервуаров типа РВС</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785918" y="214290"/>
            <a:ext cx="5072098" cy="584775"/>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p>
            <a:pPr algn="ctr">
              <a:defRPr/>
            </a:pPr>
            <a:r>
              <a:rPr lang="ru-RU" sz="3200" dirty="0">
                <a:solidFill>
                  <a:schemeClr val="bg1"/>
                </a:solidFill>
              </a:rPr>
              <a:t>нефтебазы подразделяются </a:t>
            </a:r>
            <a:endParaRPr lang="ru-RU" dirty="0">
              <a:solidFill>
                <a:schemeClr val="bg1"/>
              </a:solidFill>
            </a:endParaRPr>
          </a:p>
        </p:txBody>
      </p:sp>
      <p:sp>
        <p:nvSpPr>
          <p:cNvPr id="4" name="Прямоугольник 3"/>
          <p:cNvSpPr/>
          <p:nvPr/>
        </p:nvSpPr>
        <p:spPr>
          <a:xfrm>
            <a:off x="214282" y="1214422"/>
            <a:ext cx="1015663" cy="2571768"/>
          </a:xfrm>
          <a:prstGeom prst="rect">
            <a:avLst/>
          </a:prstGeom>
        </p:spPr>
        <p:style>
          <a:lnRef idx="0">
            <a:schemeClr val="accent1"/>
          </a:lnRef>
          <a:fillRef idx="3">
            <a:schemeClr val="accent1"/>
          </a:fillRef>
          <a:effectRef idx="3">
            <a:schemeClr val="accent1"/>
          </a:effectRef>
          <a:fontRef idx="minor">
            <a:schemeClr val="lt1"/>
          </a:fontRef>
        </p:style>
        <p:txBody>
          <a:bodyPr vert="vert270">
            <a:spAutoFit/>
          </a:bodyPr>
          <a:lstStyle/>
          <a:p>
            <a:pPr algn="ctr">
              <a:defRPr/>
            </a:pPr>
            <a:r>
              <a:rPr lang="ru-RU" dirty="0">
                <a:solidFill>
                  <a:schemeClr val="bg1"/>
                </a:solidFill>
              </a:rPr>
              <a:t>По общей вместимости и максимальному объему одного резервуара</a:t>
            </a:r>
          </a:p>
        </p:txBody>
      </p:sp>
      <p:sp>
        <p:nvSpPr>
          <p:cNvPr id="6" name="Прямоугольник 5"/>
          <p:cNvSpPr/>
          <p:nvPr/>
        </p:nvSpPr>
        <p:spPr>
          <a:xfrm>
            <a:off x="1785918" y="1214422"/>
            <a:ext cx="738664" cy="2571768"/>
          </a:xfrm>
          <a:prstGeom prst="rect">
            <a:avLst/>
          </a:prstGeom>
        </p:spPr>
        <p:style>
          <a:lnRef idx="0">
            <a:schemeClr val="accent3"/>
          </a:lnRef>
          <a:fillRef idx="3">
            <a:schemeClr val="accent3"/>
          </a:fillRef>
          <a:effectRef idx="3">
            <a:schemeClr val="accent3"/>
          </a:effectRef>
          <a:fontRef idx="minor">
            <a:schemeClr val="lt1"/>
          </a:fontRef>
        </p:style>
        <p:txBody>
          <a:bodyPr vert="vert270">
            <a:spAutoFit/>
          </a:bodyPr>
          <a:lstStyle/>
          <a:p>
            <a:pPr algn="ctr">
              <a:defRPr/>
            </a:pPr>
            <a:r>
              <a:rPr lang="ru-RU" dirty="0">
                <a:solidFill>
                  <a:schemeClr val="bg1"/>
                </a:solidFill>
              </a:rPr>
              <a:t>По функциональному назначению </a:t>
            </a:r>
          </a:p>
        </p:txBody>
      </p:sp>
      <p:sp>
        <p:nvSpPr>
          <p:cNvPr id="7" name="Прямоугольник 6"/>
          <p:cNvSpPr/>
          <p:nvPr/>
        </p:nvSpPr>
        <p:spPr>
          <a:xfrm>
            <a:off x="5715008" y="1214422"/>
            <a:ext cx="1015663" cy="2571768"/>
          </a:xfrm>
          <a:prstGeom prst="rect">
            <a:avLst/>
          </a:prstGeom>
        </p:spPr>
        <p:style>
          <a:lnRef idx="0">
            <a:schemeClr val="accent5"/>
          </a:lnRef>
          <a:fillRef idx="3">
            <a:schemeClr val="accent5"/>
          </a:fillRef>
          <a:effectRef idx="3">
            <a:schemeClr val="accent5"/>
          </a:effectRef>
          <a:fontRef idx="minor">
            <a:schemeClr val="lt1"/>
          </a:fontRef>
        </p:style>
        <p:txBody>
          <a:bodyPr vert="vert270">
            <a:spAutoFit/>
          </a:bodyPr>
          <a:lstStyle/>
          <a:p>
            <a:pPr algn="ctr">
              <a:defRPr/>
            </a:pPr>
            <a:r>
              <a:rPr lang="ru-RU" dirty="0">
                <a:solidFill>
                  <a:schemeClr val="bg1"/>
                </a:solidFill>
              </a:rPr>
              <a:t>По транспортным связям поступления и отгрузки нефтепродуктов </a:t>
            </a:r>
          </a:p>
        </p:txBody>
      </p:sp>
      <p:sp>
        <p:nvSpPr>
          <p:cNvPr id="8" name="Прямоугольник 7"/>
          <p:cNvSpPr/>
          <p:nvPr/>
        </p:nvSpPr>
        <p:spPr>
          <a:xfrm>
            <a:off x="3286116" y="1214422"/>
            <a:ext cx="1015663" cy="2571768"/>
          </a:xfrm>
          <a:prstGeom prst="rect">
            <a:avLst/>
          </a:prstGeom>
        </p:spPr>
        <p:style>
          <a:lnRef idx="0">
            <a:schemeClr val="accent4"/>
          </a:lnRef>
          <a:fillRef idx="3">
            <a:schemeClr val="accent4"/>
          </a:fillRef>
          <a:effectRef idx="3">
            <a:schemeClr val="accent4"/>
          </a:effectRef>
          <a:fontRef idx="minor">
            <a:schemeClr val="lt1"/>
          </a:fontRef>
        </p:style>
        <p:txBody>
          <a:bodyPr vert="vert270">
            <a:spAutoFit/>
          </a:bodyPr>
          <a:lstStyle/>
          <a:p>
            <a:pPr algn="ctr">
              <a:defRPr/>
            </a:pPr>
            <a:r>
              <a:rPr lang="ru-RU" dirty="0">
                <a:solidFill>
                  <a:schemeClr val="bg1"/>
                </a:solidFill>
              </a:rPr>
              <a:t>По номенклатуре хранимых нефтепродуктов </a:t>
            </a:r>
          </a:p>
        </p:txBody>
      </p:sp>
      <p:sp>
        <p:nvSpPr>
          <p:cNvPr id="9" name="Прямоугольник 8"/>
          <p:cNvSpPr/>
          <p:nvPr/>
        </p:nvSpPr>
        <p:spPr>
          <a:xfrm>
            <a:off x="3000364" y="4286256"/>
            <a:ext cx="1569660" cy="2357454"/>
          </a:xfrm>
          <a:prstGeom prst="rect">
            <a:avLst/>
          </a:prstGeom>
        </p:spPr>
        <p:style>
          <a:lnRef idx="1">
            <a:schemeClr val="accent4"/>
          </a:lnRef>
          <a:fillRef idx="2">
            <a:schemeClr val="accent4"/>
          </a:fillRef>
          <a:effectRef idx="1">
            <a:schemeClr val="accent4"/>
          </a:effectRef>
          <a:fontRef idx="minor">
            <a:schemeClr val="dk1"/>
          </a:fontRef>
        </p:style>
        <p:txBody>
          <a:bodyPr vert="vert270">
            <a:spAutoFit/>
          </a:bodyPr>
          <a:lstStyle/>
          <a:p>
            <a:pPr algn="ctr">
              <a:defRPr/>
            </a:pPr>
            <a:r>
              <a:rPr lang="ru-RU" dirty="0">
                <a:solidFill>
                  <a:schemeClr val="tx1"/>
                </a:solidFill>
              </a:rPr>
              <a:t>на нефтебазы для </a:t>
            </a:r>
          </a:p>
          <a:p>
            <a:pPr algn="ctr">
              <a:defRPr/>
            </a:pPr>
            <a:r>
              <a:rPr lang="ru-RU" dirty="0">
                <a:solidFill>
                  <a:schemeClr val="tx1"/>
                </a:solidFill>
              </a:rPr>
              <a:t>ЛВЖ и ГЖ нефтепродуктов, а также нефтебазы общего хранения </a:t>
            </a:r>
          </a:p>
        </p:txBody>
      </p:sp>
      <p:sp>
        <p:nvSpPr>
          <p:cNvPr id="10" name="Прямоугольник 9"/>
          <p:cNvSpPr/>
          <p:nvPr/>
        </p:nvSpPr>
        <p:spPr>
          <a:xfrm>
            <a:off x="7929586" y="1285860"/>
            <a:ext cx="738664" cy="2428892"/>
          </a:xfrm>
          <a:prstGeom prst="rect">
            <a:avLst/>
          </a:prstGeom>
        </p:spPr>
        <p:style>
          <a:lnRef idx="0">
            <a:schemeClr val="accent6"/>
          </a:lnRef>
          <a:fillRef idx="3">
            <a:schemeClr val="accent6"/>
          </a:fillRef>
          <a:effectRef idx="3">
            <a:schemeClr val="accent6"/>
          </a:effectRef>
          <a:fontRef idx="minor">
            <a:schemeClr val="lt1"/>
          </a:fontRef>
        </p:style>
        <p:txBody>
          <a:bodyPr vert="vert270">
            <a:spAutoFit/>
          </a:bodyPr>
          <a:lstStyle/>
          <a:p>
            <a:pPr algn="ctr">
              <a:defRPr/>
            </a:pPr>
            <a:r>
              <a:rPr lang="ru-RU" dirty="0">
                <a:solidFill>
                  <a:schemeClr val="bg1"/>
                </a:solidFill>
              </a:rPr>
              <a:t>По годовому грузообороту </a:t>
            </a:r>
          </a:p>
        </p:txBody>
      </p:sp>
      <p:sp>
        <p:nvSpPr>
          <p:cNvPr id="11" name="Прямоугольник 10"/>
          <p:cNvSpPr/>
          <p:nvPr/>
        </p:nvSpPr>
        <p:spPr>
          <a:xfrm>
            <a:off x="7929586" y="4286256"/>
            <a:ext cx="1015663" cy="2357454"/>
          </a:xfrm>
          <a:prstGeom prst="rect">
            <a:avLst/>
          </a:prstGeom>
        </p:spPr>
        <p:style>
          <a:lnRef idx="1">
            <a:schemeClr val="accent6"/>
          </a:lnRef>
          <a:fillRef idx="2">
            <a:schemeClr val="accent6"/>
          </a:fillRef>
          <a:effectRef idx="1">
            <a:schemeClr val="accent6"/>
          </a:effectRef>
          <a:fontRef idx="minor">
            <a:schemeClr val="dk1"/>
          </a:fontRef>
        </p:style>
        <p:txBody>
          <a:bodyPr vert="vert270">
            <a:spAutoFit/>
          </a:bodyPr>
          <a:lstStyle/>
          <a:p>
            <a:pPr algn="ctr">
              <a:defRPr/>
            </a:pPr>
            <a:r>
              <a:rPr lang="ru-RU" dirty="0">
                <a:solidFill>
                  <a:schemeClr val="tx1"/>
                </a:solidFill>
              </a:rPr>
              <a:t>пять классов в соответствии с таблицей ВНТП 5-95 </a:t>
            </a:r>
          </a:p>
        </p:txBody>
      </p:sp>
      <p:sp>
        <p:nvSpPr>
          <p:cNvPr id="12" name="Прямоугольник 11"/>
          <p:cNvSpPr/>
          <p:nvPr/>
        </p:nvSpPr>
        <p:spPr>
          <a:xfrm>
            <a:off x="4786314" y="4286256"/>
            <a:ext cx="2954655" cy="2357454"/>
          </a:xfrm>
          <a:prstGeom prst="rect">
            <a:avLst/>
          </a:prstGeom>
        </p:spPr>
        <p:style>
          <a:lnRef idx="1">
            <a:schemeClr val="accent5"/>
          </a:lnRef>
          <a:fillRef idx="2">
            <a:schemeClr val="accent5"/>
          </a:fillRef>
          <a:effectRef idx="1">
            <a:schemeClr val="accent5"/>
          </a:effectRef>
          <a:fontRef idx="minor">
            <a:schemeClr val="dk1"/>
          </a:fontRef>
        </p:style>
        <p:txBody>
          <a:bodyPr vert="vert270">
            <a:spAutoFit/>
          </a:bodyPr>
          <a:lstStyle/>
          <a:p>
            <a:pPr algn="ctr">
              <a:defRPr/>
            </a:pPr>
            <a:r>
              <a:rPr lang="ru-RU" dirty="0">
                <a:solidFill>
                  <a:schemeClr val="tx1"/>
                </a:solidFill>
              </a:rPr>
              <a:t> железнодорожные, водные (морские, речные), трубопроводные, автомобильные,  смешанные водно-железнодорожные, </a:t>
            </a:r>
            <a:r>
              <a:rPr lang="ru-RU" dirty="0" err="1">
                <a:solidFill>
                  <a:schemeClr val="tx1"/>
                </a:solidFill>
              </a:rPr>
              <a:t>трубопроводно-железнодорожные</a:t>
            </a:r>
            <a:r>
              <a:rPr lang="ru-RU" dirty="0">
                <a:solidFill>
                  <a:schemeClr val="tx1"/>
                </a:solidFill>
              </a:rPr>
              <a:t> и т.п.) </a:t>
            </a:r>
          </a:p>
        </p:txBody>
      </p:sp>
      <p:sp>
        <p:nvSpPr>
          <p:cNvPr id="13" name="Прямоугольник 12"/>
          <p:cNvSpPr/>
          <p:nvPr/>
        </p:nvSpPr>
        <p:spPr>
          <a:xfrm>
            <a:off x="1142976" y="4286256"/>
            <a:ext cx="1661993" cy="2357454"/>
          </a:xfrm>
          <a:prstGeom prst="rect">
            <a:avLst/>
          </a:prstGeom>
        </p:spPr>
        <p:style>
          <a:lnRef idx="1">
            <a:schemeClr val="accent3"/>
          </a:lnRef>
          <a:fillRef idx="2">
            <a:schemeClr val="accent3"/>
          </a:fillRef>
          <a:effectRef idx="1">
            <a:schemeClr val="accent3"/>
          </a:effectRef>
          <a:fontRef idx="minor">
            <a:schemeClr val="dk1"/>
          </a:fontRef>
        </p:style>
        <p:txBody>
          <a:bodyPr vert="vert270">
            <a:spAutoFit/>
          </a:bodyPr>
          <a:lstStyle/>
          <a:p>
            <a:pPr algn="ctr">
              <a:defRPr/>
            </a:pPr>
            <a:r>
              <a:rPr lang="ru-RU" sz="1600" dirty="0">
                <a:solidFill>
                  <a:schemeClr val="tx1"/>
                </a:solidFill>
              </a:rPr>
              <a:t>перевалочные, </a:t>
            </a:r>
          </a:p>
          <a:p>
            <a:pPr algn="ctr">
              <a:defRPr/>
            </a:pPr>
            <a:r>
              <a:rPr lang="ru-RU" sz="1600" dirty="0">
                <a:solidFill>
                  <a:schemeClr val="tx1"/>
                </a:solidFill>
              </a:rPr>
              <a:t>п</a:t>
            </a:r>
            <a:r>
              <a:rPr lang="ru-RU" sz="1600" dirty="0">
                <a:solidFill>
                  <a:schemeClr val="tx1"/>
                </a:solidFill>
                <a:latin typeface="Arial" pitchFamily="34" charset="0"/>
                <a:cs typeface="Arial" pitchFamily="34" charset="0"/>
              </a:rPr>
              <a:t>еревалочно-распределительные,</a:t>
            </a:r>
          </a:p>
          <a:p>
            <a:pPr algn="ctr">
              <a:defRPr/>
            </a:pPr>
            <a:r>
              <a:rPr lang="ru-RU" sz="1600" dirty="0" err="1">
                <a:solidFill>
                  <a:schemeClr val="tx1"/>
                </a:solidFill>
              </a:rPr>
              <a:t>призаводские</a:t>
            </a:r>
            <a:r>
              <a:rPr lang="ru-RU" sz="1600" dirty="0">
                <a:solidFill>
                  <a:schemeClr val="tx1"/>
                </a:solidFill>
              </a:rPr>
              <a:t> ,</a:t>
            </a:r>
          </a:p>
          <a:p>
            <a:pPr algn="ctr">
              <a:defRPr/>
            </a:pPr>
            <a:r>
              <a:rPr lang="ru-RU" sz="1600" dirty="0">
                <a:solidFill>
                  <a:schemeClr val="tx1"/>
                </a:solidFill>
              </a:rPr>
              <a:t>распределительные нефтебазы</a:t>
            </a:r>
          </a:p>
        </p:txBody>
      </p:sp>
      <p:sp>
        <p:nvSpPr>
          <p:cNvPr id="14" name="TextBox 13"/>
          <p:cNvSpPr txBox="1"/>
          <p:nvPr/>
        </p:nvSpPr>
        <p:spPr>
          <a:xfrm>
            <a:off x="214282" y="4286256"/>
            <a:ext cx="738664" cy="2357454"/>
          </a:xfrm>
          <a:prstGeom prst="rect">
            <a:avLst/>
          </a:prstGeom>
        </p:spPr>
        <p:style>
          <a:lnRef idx="1">
            <a:schemeClr val="accent1"/>
          </a:lnRef>
          <a:fillRef idx="2">
            <a:schemeClr val="accent1"/>
          </a:fillRef>
          <a:effectRef idx="1">
            <a:schemeClr val="accent1"/>
          </a:effectRef>
          <a:fontRef idx="minor">
            <a:schemeClr val="dk1"/>
          </a:fontRef>
        </p:style>
        <p:txBody>
          <a:bodyPr vert="vert270">
            <a:spAutoFit/>
          </a:bodyPr>
          <a:lstStyle/>
          <a:p>
            <a:pPr algn="ctr">
              <a:defRPr/>
            </a:pPr>
            <a:r>
              <a:rPr lang="ru-RU" dirty="0"/>
              <a:t>Категории </a:t>
            </a:r>
            <a:r>
              <a:rPr lang="en-US" dirty="0"/>
              <a:t>I,</a:t>
            </a:r>
            <a:r>
              <a:rPr lang="ru-RU" dirty="0"/>
              <a:t> </a:t>
            </a:r>
            <a:r>
              <a:rPr lang="en-US" dirty="0"/>
              <a:t>II,</a:t>
            </a:r>
            <a:r>
              <a:rPr lang="ru-RU" dirty="0"/>
              <a:t> </a:t>
            </a:r>
            <a:r>
              <a:rPr lang="en-US" dirty="0" err="1"/>
              <a:t>IIIa</a:t>
            </a:r>
            <a:r>
              <a:rPr lang="en-US" dirty="0"/>
              <a:t>, III</a:t>
            </a:r>
            <a:r>
              <a:rPr lang="ru-RU" dirty="0"/>
              <a:t>б</a:t>
            </a:r>
            <a:r>
              <a:rPr lang="en-US" dirty="0"/>
              <a:t>,</a:t>
            </a:r>
            <a:r>
              <a:rPr lang="ru-RU" dirty="0"/>
              <a:t> </a:t>
            </a:r>
            <a:r>
              <a:rPr lang="en-US" dirty="0"/>
              <a:t>III</a:t>
            </a:r>
            <a:r>
              <a:rPr lang="ru-RU" dirty="0"/>
              <a:t>в</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548680"/>
            <a:ext cx="7632848" cy="1815882"/>
          </a:xfrm>
          <a:prstGeom prst="rect">
            <a:avLst/>
          </a:prstGeom>
          <a:noFill/>
        </p:spPr>
        <p:txBody>
          <a:bodyPr wrap="square" rtlCol="0">
            <a:spAutoFit/>
          </a:bodyPr>
          <a:lstStyle/>
          <a:p>
            <a:pPr algn="ctr"/>
            <a:r>
              <a:rPr lang="ru-RU" sz="2800" dirty="0" smtClean="0"/>
              <a:t>Горение ЛВЖ и ГЖ со свободной поверхности происходит сравнительно спокойно при  высоте светящейся части</a:t>
            </a:r>
            <a:r>
              <a:rPr lang="en-US" sz="2800" dirty="0" smtClean="0"/>
              <a:t> </a:t>
            </a:r>
            <a:r>
              <a:rPr lang="ru-RU" sz="2800" dirty="0" smtClean="0"/>
              <a:t>пламени, равной  1,5 диаметров резервуаров  </a:t>
            </a:r>
            <a:endParaRPr lang="ru-RU" sz="2800" dirty="0"/>
          </a:p>
        </p:txBody>
      </p:sp>
      <p:pic>
        <p:nvPicPr>
          <p:cNvPr id="97282" name="Picture 2" descr="C:\Documents and Settings\Администратор\Мои документы\Мои результаты сканирования\2010-09 (сен)\сканирование0001а.tif"/>
          <p:cNvPicPr>
            <a:picLocks noChangeAspect="1" noChangeArrowheads="1"/>
          </p:cNvPicPr>
          <p:nvPr/>
        </p:nvPicPr>
        <p:blipFill>
          <a:blip r:embed="rId2" cstate="print"/>
          <a:srcRect/>
          <a:stretch>
            <a:fillRect/>
          </a:stretch>
        </p:blipFill>
        <p:spPr bwMode="auto">
          <a:xfrm>
            <a:off x="2987824" y="3789040"/>
            <a:ext cx="3160637" cy="2872010"/>
          </a:xfrm>
          <a:prstGeom prst="rect">
            <a:avLst/>
          </a:prstGeom>
          <a:solidFill>
            <a:schemeClr val="bg2">
              <a:lumMod val="75000"/>
            </a:schemeClr>
          </a:solidFill>
        </p:spPr>
      </p:pic>
      <p:pic>
        <p:nvPicPr>
          <p:cNvPr id="5" name="Picture 2" descr="C:\Documents and Settings\Администратор\Мои документы\Мои рисунки\пламя5.jpg"/>
          <p:cNvPicPr>
            <a:picLocks noChangeAspect="1" noChangeArrowheads="1"/>
          </p:cNvPicPr>
          <p:nvPr/>
        </p:nvPicPr>
        <p:blipFill>
          <a:blip r:embed="rId3" cstate="print"/>
          <a:srcRect/>
          <a:stretch>
            <a:fillRect/>
          </a:stretch>
        </p:blipFill>
        <p:spPr bwMode="auto">
          <a:xfrm>
            <a:off x="3419872" y="2564904"/>
            <a:ext cx="2164634" cy="2418486"/>
          </a:xfrm>
          <a:prstGeom prst="rect">
            <a:avLst/>
          </a:prstGeom>
          <a:solidFill>
            <a:schemeClr val="accent5">
              <a:lumMod val="60000"/>
              <a:lumOff val="40000"/>
            </a:schemeClr>
          </a:solidFill>
        </p:spPr>
      </p:pic>
      <p:cxnSp>
        <p:nvCxnSpPr>
          <p:cNvPr id="7" name="Прямая соединительная линия 6"/>
          <p:cNvCxnSpPr/>
          <p:nvPr/>
        </p:nvCxnSpPr>
        <p:spPr>
          <a:xfrm rot="5400000" flipH="1" flipV="1">
            <a:off x="5795038" y="3790138"/>
            <a:ext cx="0" cy="2302059"/>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p:nvPr/>
        </p:nvCxnSpPr>
        <p:spPr>
          <a:xfrm>
            <a:off x="4499992" y="2636912"/>
            <a:ext cx="2448274"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p:cNvCxnSpPr/>
          <p:nvPr/>
        </p:nvCxnSpPr>
        <p:spPr>
          <a:xfrm rot="5400000" flipH="1" flipV="1">
            <a:off x="5652120" y="3789040"/>
            <a:ext cx="2304256"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7020272" y="3501009"/>
            <a:ext cx="1584176" cy="523220"/>
          </a:xfrm>
          <a:prstGeom prst="rect">
            <a:avLst/>
          </a:prstGeom>
          <a:noFill/>
        </p:spPr>
        <p:txBody>
          <a:bodyPr wrap="square" rtlCol="0">
            <a:spAutoFit/>
          </a:bodyPr>
          <a:lstStyle/>
          <a:p>
            <a:r>
              <a:rPr lang="ru-RU" sz="2800" dirty="0" smtClean="0"/>
              <a:t>Н=1,5 </a:t>
            </a:r>
            <a:r>
              <a:rPr lang="en-US" sz="2800" dirty="0" smtClean="0"/>
              <a:t>D</a:t>
            </a:r>
            <a:endParaRPr lang="ru-RU" sz="2800" dirty="0"/>
          </a:p>
        </p:txBody>
      </p:sp>
      <p:cxnSp>
        <p:nvCxnSpPr>
          <p:cNvPr id="21" name="Прямая соединительная линия 20"/>
          <p:cNvCxnSpPr/>
          <p:nvPr/>
        </p:nvCxnSpPr>
        <p:spPr>
          <a:xfrm>
            <a:off x="3347863" y="6093296"/>
            <a:ext cx="216024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355976" y="5589240"/>
            <a:ext cx="648072" cy="523220"/>
          </a:xfrm>
          <a:prstGeom prst="rect">
            <a:avLst/>
          </a:prstGeom>
          <a:noFill/>
        </p:spPr>
        <p:txBody>
          <a:bodyPr wrap="square" rtlCol="0">
            <a:spAutoFit/>
          </a:bodyPr>
          <a:lstStyle/>
          <a:p>
            <a:r>
              <a:rPr lang="en-US" sz="2800" dirty="0" smtClean="0"/>
              <a:t>D</a:t>
            </a:r>
            <a:endParaRPr lang="ru-RU" sz="28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68610" name="Picture 2" descr="C:\Documents and Settings\Администратор\Мои документы\Мои результаты сканирования\2010-09 (сен)\Обстановка при пожаре.tif"/>
          <p:cNvPicPr>
            <a:picLocks noChangeAspect="1" noChangeArrowheads="1"/>
          </p:cNvPicPr>
          <p:nvPr/>
        </p:nvPicPr>
        <p:blipFill>
          <a:blip r:embed="rId2" cstate="print"/>
          <a:srcRect/>
          <a:stretch>
            <a:fillRect/>
          </a:stretch>
        </p:blipFill>
        <p:spPr bwMode="auto">
          <a:xfrm>
            <a:off x="971600" y="404664"/>
            <a:ext cx="7164053" cy="5067676"/>
          </a:xfrm>
          <a:prstGeom prst="rect">
            <a:avLst/>
          </a:prstGeom>
          <a:noFill/>
        </p:spPr>
      </p:pic>
      <p:sp>
        <p:nvSpPr>
          <p:cNvPr id="3" name="TextBox 2"/>
          <p:cNvSpPr txBox="1"/>
          <p:nvPr/>
        </p:nvSpPr>
        <p:spPr>
          <a:xfrm>
            <a:off x="467544" y="6021288"/>
            <a:ext cx="8424936" cy="646331"/>
          </a:xfrm>
          <a:prstGeom prst="rect">
            <a:avLst/>
          </a:prstGeom>
          <a:noFill/>
        </p:spPr>
        <p:txBody>
          <a:bodyPr wrap="square" rtlCol="0">
            <a:spAutoFit/>
          </a:bodyPr>
          <a:lstStyle/>
          <a:p>
            <a:r>
              <a:rPr lang="ru-RU" dirty="0" smtClean="0"/>
              <a:t>Обстановка при пожаре в резервуаре: 1- при отсутствии ветра; 2- при наличии ветра </a:t>
            </a:r>
            <a:endParaRPr lang="ru-RU" dirty="0"/>
          </a:p>
        </p:txBody>
      </p:sp>
      <p:sp>
        <p:nvSpPr>
          <p:cNvPr id="4" name="TextBox 3"/>
          <p:cNvSpPr txBox="1"/>
          <p:nvPr/>
        </p:nvSpPr>
        <p:spPr>
          <a:xfrm>
            <a:off x="2339752" y="4653136"/>
            <a:ext cx="432048" cy="369332"/>
          </a:xfrm>
          <a:prstGeom prst="rect">
            <a:avLst/>
          </a:prstGeom>
          <a:noFill/>
        </p:spPr>
        <p:txBody>
          <a:bodyPr wrap="square" rtlCol="0">
            <a:spAutoFit/>
          </a:bodyPr>
          <a:lstStyle/>
          <a:p>
            <a:r>
              <a:rPr lang="ru-RU" dirty="0" smtClean="0"/>
              <a:t>1)</a:t>
            </a:r>
            <a:endParaRPr lang="ru-RU" dirty="0"/>
          </a:p>
        </p:txBody>
      </p:sp>
      <p:sp>
        <p:nvSpPr>
          <p:cNvPr id="5" name="TextBox 4"/>
          <p:cNvSpPr txBox="1"/>
          <p:nvPr/>
        </p:nvSpPr>
        <p:spPr>
          <a:xfrm>
            <a:off x="4355976" y="4581128"/>
            <a:ext cx="576064" cy="369332"/>
          </a:xfrm>
          <a:prstGeom prst="rect">
            <a:avLst/>
          </a:prstGeom>
          <a:noFill/>
        </p:spPr>
        <p:txBody>
          <a:bodyPr wrap="square" rtlCol="0">
            <a:spAutoFit/>
          </a:bodyPr>
          <a:lstStyle/>
          <a:p>
            <a:r>
              <a:rPr lang="ru-RU" dirty="0" smtClean="0"/>
              <a:t>2)</a:t>
            </a:r>
            <a:endParaRPr lang="ru-RU" dirty="0"/>
          </a:p>
        </p:txBody>
      </p:sp>
      <p:pic>
        <p:nvPicPr>
          <p:cNvPr id="68609" name="Picture 1" descr="C:\Documents and Settings\Администратор\Мои документы\Мои рисунки\пламя.jpg"/>
          <p:cNvPicPr>
            <a:picLocks noChangeAspect="1" noChangeArrowheads="1"/>
          </p:cNvPicPr>
          <p:nvPr/>
        </p:nvPicPr>
        <p:blipFill>
          <a:blip r:embed="rId3" cstate="print"/>
          <a:srcRect/>
          <a:stretch>
            <a:fillRect/>
          </a:stretch>
        </p:blipFill>
        <p:spPr bwMode="auto">
          <a:xfrm>
            <a:off x="5004048" y="836712"/>
            <a:ext cx="1152128" cy="1048657"/>
          </a:xfrm>
          <a:prstGeom prst="rect">
            <a:avLst/>
          </a:prstGeom>
          <a:noFill/>
        </p:spPr>
      </p:pic>
      <p:pic>
        <p:nvPicPr>
          <p:cNvPr id="104452" name="Picture 4" descr="http://animashky.ru/flist/obprirod/7/10.gif"/>
          <p:cNvPicPr>
            <a:picLocks noChangeAspect="1" noChangeArrowheads="1" noCrop="1"/>
          </p:cNvPicPr>
          <p:nvPr/>
        </p:nvPicPr>
        <p:blipFill>
          <a:blip r:embed="rId4" cstate="print"/>
          <a:srcRect/>
          <a:stretch>
            <a:fillRect/>
          </a:stretch>
        </p:blipFill>
        <p:spPr bwMode="auto">
          <a:xfrm rot="21437048">
            <a:off x="1759247" y="1254"/>
            <a:ext cx="1584176" cy="1856479"/>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2" descr="C:\Documents and Settings\Администратор\Мои документы\Мои результаты сканирования\2010-09 (сен)\сканирование0005.tif"/>
          <p:cNvPicPr>
            <a:picLocks noChangeAspect="1" noChangeArrowheads="1"/>
          </p:cNvPicPr>
          <p:nvPr/>
        </p:nvPicPr>
        <p:blipFill>
          <a:blip r:embed="rId2" cstate="print"/>
          <a:srcRect/>
          <a:stretch>
            <a:fillRect/>
          </a:stretch>
        </p:blipFill>
        <p:spPr bwMode="auto">
          <a:xfrm>
            <a:off x="611560" y="332656"/>
            <a:ext cx="8101618" cy="4411071"/>
          </a:xfrm>
          <a:prstGeom prst="rect">
            <a:avLst/>
          </a:prstGeom>
          <a:noFill/>
        </p:spPr>
      </p:pic>
      <p:sp>
        <p:nvSpPr>
          <p:cNvPr id="3" name="TextBox 2"/>
          <p:cNvSpPr txBox="1"/>
          <p:nvPr/>
        </p:nvSpPr>
        <p:spPr>
          <a:xfrm>
            <a:off x="827584" y="5301208"/>
            <a:ext cx="7632848" cy="400110"/>
          </a:xfrm>
          <a:prstGeom prst="rect">
            <a:avLst/>
          </a:prstGeom>
          <a:noFill/>
        </p:spPr>
        <p:txBody>
          <a:bodyPr wrap="square" rtlCol="0">
            <a:spAutoFit/>
          </a:bodyPr>
          <a:lstStyle/>
          <a:p>
            <a:pPr algn="ctr"/>
            <a:r>
              <a:rPr lang="ru-RU" sz="2000" dirty="0" smtClean="0"/>
              <a:t>Изотермы теплового потока при горении нефти в РВС - 5000</a:t>
            </a:r>
            <a:endParaRPr lang="ru-RU" sz="20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96260" name="Picture 4" descr="C:\Documents and Settings\Администратор\Мои документы\Мои результаты сканирования\2010-09 (сен)\сканирование0006.tif"/>
          <p:cNvPicPr>
            <a:picLocks noChangeAspect="1" noChangeArrowheads="1"/>
          </p:cNvPicPr>
          <p:nvPr/>
        </p:nvPicPr>
        <p:blipFill>
          <a:blip r:embed="rId2" cstate="print"/>
          <a:srcRect/>
          <a:stretch>
            <a:fillRect/>
          </a:stretch>
        </p:blipFill>
        <p:spPr bwMode="auto">
          <a:xfrm rot="21264948">
            <a:off x="581721" y="353478"/>
            <a:ext cx="7961759" cy="6131698"/>
          </a:xfrm>
          <a:prstGeom prst="rect">
            <a:avLst/>
          </a:prstGeom>
          <a:noFill/>
        </p:spPr>
      </p:pic>
      <p:sp>
        <p:nvSpPr>
          <p:cNvPr id="6" name="TextBox 5"/>
          <p:cNvSpPr txBox="1"/>
          <p:nvPr/>
        </p:nvSpPr>
        <p:spPr>
          <a:xfrm>
            <a:off x="971600" y="908720"/>
            <a:ext cx="7272808" cy="461665"/>
          </a:xfrm>
          <a:prstGeom prst="rect">
            <a:avLst/>
          </a:prstGeom>
          <a:noFill/>
        </p:spPr>
        <p:txBody>
          <a:bodyPr wrap="square" rtlCol="0">
            <a:spAutoFit/>
          </a:bodyPr>
          <a:lstStyle/>
          <a:p>
            <a:pPr algn="ctr"/>
            <a:r>
              <a:rPr lang="ru-RU" sz="2400" b="1" dirty="0" smtClean="0"/>
              <a:t>Параметры пожаров нефтепродуктов</a:t>
            </a:r>
            <a:endParaRPr lang="ru-RU" sz="2400" b="1"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descr="C:\Documents and Settings\Администратор\Мои документы\Мои результаты сканирования\2010-09 (сен)\Перенос тепловой энергии.tif"/>
          <p:cNvPicPr>
            <a:picLocks noChangeAspect="1" noChangeArrowheads="1"/>
          </p:cNvPicPr>
          <p:nvPr/>
        </p:nvPicPr>
        <p:blipFill>
          <a:blip r:embed="rId2" cstate="print"/>
          <a:srcRect/>
          <a:stretch>
            <a:fillRect/>
          </a:stretch>
        </p:blipFill>
        <p:spPr bwMode="auto">
          <a:xfrm>
            <a:off x="251520" y="1484784"/>
            <a:ext cx="8647543" cy="3528392"/>
          </a:xfrm>
          <a:prstGeom prst="rect">
            <a:avLst/>
          </a:prstGeom>
          <a:noFill/>
        </p:spPr>
      </p:pic>
      <p:sp>
        <p:nvSpPr>
          <p:cNvPr id="4" name="TextBox 3"/>
          <p:cNvSpPr txBox="1"/>
          <p:nvPr/>
        </p:nvSpPr>
        <p:spPr>
          <a:xfrm>
            <a:off x="1331640" y="5517232"/>
            <a:ext cx="6696744" cy="369332"/>
          </a:xfrm>
          <a:prstGeom prst="rect">
            <a:avLst/>
          </a:prstGeom>
          <a:noFill/>
        </p:spPr>
        <p:txBody>
          <a:bodyPr wrap="square" rtlCol="0">
            <a:spAutoFit/>
          </a:bodyPr>
          <a:lstStyle/>
          <a:p>
            <a:pPr algn="ctr"/>
            <a:r>
              <a:rPr lang="ru-RU" dirty="0" smtClean="0"/>
              <a:t>Перенос  тепловой энергии на смежные резервуары </a:t>
            </a:r>
            <a:endParaRPr lang="ru-RU" dirty="0"/>
          </a:p>
        </p:txBody>
      </p:sp>
      <p:pic>
        <p:nvPicPr>
          <p:cNvPr id="67586" name="Picture 2" descr="C:\Documents and Settings\Администратор\Мои документы\Мои рисунки\пламя5.jpg"/>
          <p:cNvPicPr>
            <a:picLocks noChangeAspect="1" noChangeArrowheads="1"/>
          </p:cNvPicPr>
          <p:nvPr/>
        </p:nvPicPr>
        <p:blipFill>
          <a:blip r:embed="rId3" cstate="print"/>
          <a:srcRect/>
          <a:stretch>
            <a:fillRect/>
          </a:stretch>
        </p:blipFill>
        <p:spPr bwMode="auto">
          <a:xfrm>
            <a:off x="3779912" y="1484784"/>
            <a:ext cx="1546795" cy="1728191"/>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5" name="Picture 3" descr="C:\Documents and Settings\Администратор\Мои документы\Мои результаты сканирования\2010-09 (сен)\сканирование0007.jpg"/>
          <p:cNvPicPr>
            <a:picLocks noChangeAspect="1" noChangeArrowheads="1"/>
          </p:cNvPicPr>
          <p:nvPr/>
        </p:nvPicPr>
        <p:blipFill>
          <a:blip r:embed="rId2" cstate="print"/>
          <a:srcRect/>
          <a:stretch>
            <a:fillRect/>
          </a:stretch>
        </p:blipFill>
        <p:spPr bwMode="auto">
          <a:xfrm>
            <a:off x="395536" y="1484784"/>
            <a:ext cx="8333449" cy="3262032"/>
          </a:xfrm>
          <a:prstGeom prst="rect">
            <a:avLst/>
          </a:prstGeom>
          <a:noFill/>
        </p:spPr>
      </p:pic>
      <p:sp>
        <p:nvSpPr>
          <p:cNvPr id="4" name="TextBox 3"/>
          <p:cNvSpPr txBox="1"/>
          <p:nvPr/>
        </p:nvSpPr>
        <p:spPr>
          <a:xfrm>
            <a:off x="755576" y="5229200"/>
            <a:ext cx="7776864" cy="707886"/>
          </a:xfrm>
          <a:prstGeom prst="rect">
            <a:avLst/>
          </a:prstGeom>
          <a:noFill/>
        </p:spPr>
        <p:txBody>
          <a:bodyPr wrap="square" rtlCol="0">
            <a:spAutoFit/>
          </a:bodyPr>
          <a:lstStyle/>
          <a:p>
            <a:pPr algn="ctr"/>
            <a:r>
              <a:rPr lang="ru-RU" sz="2000" dirty="0" smtClean="0"/>
              <a:t>Распространение пожара при вскипании горючих жидкостей в резервуаре</a:t>
            </a:r>
            <a:endParaRPr lang="ru-RU" sz="2000"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ru-RU" sz="2400" i="1">
                <a:solidFill>
                  <a:schemeClr val="tx1"/>
                </a:solidFill>
              </a:rPr>
              <a:t>Линейная скорость выгорания и прогрева углеводородных жидкостей</a:t>
            </a:r>
            <a:endParaRPr lang="ru-RU" i="1">
              <a:solidFill>
                <a:schemeClr val="tx1"/>
              </a:solidFill>
            </a:endParaRPr>
          </a:p>
        </p:txBody>
      </p:sp>
      <p:graphicFrame>
        <p:nvGraphicFramePr>
          <p:cNvPr id="30723" name="Object 3"/>
          <p:cNvGraphicFramePr>
            <a:graphicFrameLocks noChangeAspect="1"/>
          </p:cNvGraphicFramePr>
          <p:nvPr>
            <p:ph type="body" idx="1"/>
          </p:nvPr>
        </p:nvGraphicFramePr>
        <p:xfrm>
          <a:off x="357188" y="1835150"/>
          <a:ext cx="8634412" cy="4181475"/>
        </p:xfrm>
        <a:graphic>
          <a:graphicData uri="http://schemas.openxmlformats.org/presentationml/2006/ole">
            <p:oleObj spid="_x0000_s66562" name="Документ" r:id="rId3" imgW="5918040" imgH="2867400" progId="Word.Document.8">
              <p:embed/>
            </p:oleObj>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55576" y="332656"/>
            <a:ext cx="7488832" cy="5078313"/>
          </a:xfrm>
          <a:prstGeom prst="rect">
            <a:avLst/>
          </a:prstGeom>
          <a:noFill/>
        </p:spPr>
        <p:txBody>
          <a:bodyPr wrap="square" rtlCol="0">
            <a:spAutoFit/>
          </a:bodyPr>
          <a:lstStyle/>
          <a:p>
            <a:pPr algn="ctr"/>
            <a:r>
              <a:rPr lang="ru-RU" sz="3200" b="1" dirty="0" smtClean="0"/>
              <a:t>ВОЗНИКНОВЕНИЕ ПОЖАРА</a:t>
            </a:r>
          </a:p>
          <a:p>
            <a:pPr algn="ctr"/>
            <a:endParaRPr lang="ru-RU" sz="3200" b="1" dirty="0" smtClean="0"/>
          </a:p>
          <a:p>
            <a:pPr algn="ctr"/>
            <a:r>
              <a:rPr lang="ru-RU" sz="2800" b="1" dirty="0" smtClean="0"/>
              <a:t>Зависит от:</a:t>
            </a:r>
          </a:p>
          <a:p>
            <a:pPr algn="ctr"/>
            <a:endParaRPr lang="ru-RU" sz="2800" b="1" dirty="0" smtClean="0"/>
          </a:p>
          <a:p>
            <a:pPr indent="533400" algn="just">
              <a:buFont typeface="Wingdings" pitchFamily="2" charset="2"/>
              <a:buChar char="v"/>
            </a:pPr>
            <a:r>
              <a:rPr lang="ru-RU" sz="2800" dirty="0" smtClean="0"/>
              <a:t>Наличия источника зажигания</a:t>
            </a:r>
          </a:p>
          <a:p>
            <a:pPr indent="533400" algn="just">
              <a:buFont typeface="Wingdings" pitchFamily="2" charset="2"/>
              <a:buChar char="v"/>
            </a:pPr>
            <a:r>
              <a:rPr lang="ru-RU" sz="2800" dirty="0" smtClean="0"/>
              <a:t>Свойств горючей жидкости</a:t>
            </a:r>
          </a:p>
          <a:p>
            <a:pPr indent="533400" algn="just">
              <a:buFont typeface="Wingdings" pitchFamily="2" charset="2"/>
              <a:buChar char="v"/>
            </a:pPr>
            <a:r>
              <a:rPr lang="ru-RU" sz="2800" dirty="0" smtClean="0"/>
              <a:t>Конструктивных особенностей резервуара</a:t>
            </a:r>
          </a:p>
          <a:p>
            <a:pPr indent="533400" algn="just">
              <a:buFont typeface="Wingdings" pitchFamily="2" charset="2"/>
              <a:buChar char="v"/>
            </a:pPr>
            <a:r>
              <a:rPr lang="ru-RU" sz="2800" dirty="0" smtClean="0"/>
              <a:t>Наличия взрывоопасных концентраций внутри и снаружи резервуара</a:t>
            </a:r>
          </a:p>
          <a:p>
            <a:pPr algn="ctr"/>
            <a:endParaRPr lang="ru-RU" sz="3200" b="1" dirty="0" smtClean="0"/>
          </a:p>
          <a:p>
            <a:pPr algn="just"/>
            <a:endParaRPr lang="ru-RU" sz="3200" b="1"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4" name="TextBox 3"/>
          <p:cNvSpPr txBox="1"/>
          <p:nvPr/>
        </p:nvSpPr>
        <p:spPr>
          <a:xfrm>
            <a:off x="827584" y="836712"/>
            <a:ext cx="7488832" cy="2000548"/>
          </a:xfrm>
          <a:prstGeom prst="rect">
            <a:avLst/>
          </a:prstGeom>
          <a:noFill/>
        </p:spPr>
        <p:txBody>
          <a:bodyPr wrap="square" rtlCol="0">
            <a:spAutoFit/>
          </a:bodyPr>
          <a:lstStyle/>
          <a:p>
            <a:pPr algn="ctr"/>
            <a:r>
              <a:rPr lang="ru-RU" sz="3200" b="1" dirty="0" smtClean="0"/>
              <a:t>Пожар начинается</a:t>
            </a:r>
          </a:p>
          <a:p>
            <a:pPr algn="ctr"/>
            <a:r>
              <a:rPr lang="ru-RU" sz="3200" b="1" dirty="0" smtClean="0"/>
              <a:t>в большинстве случаев со взрыва паровоздушной смеси</a:t>
            </a:r>
          </a:p>
          <a:p>
            <a:pPr algn="just"/>
            <a:endParaRPr lang="ru-RU" sz="2800" dirty="0" smtClean="0"/>
          </a:p>
        </p:txBody>
      </p:sp>
      <p:pic>
        <p:nvPicPr>
          <p:cNvPr id="145414" name="Picture 6" descr="http://animashky.ru/flist/oboruj/1/19.gif"/>
          <p:cNvPicPr>
            <a:picLocks noChangeAspect="1" noChangeArrowheads="1" noCrop="1"/>
          </p:cNvPicPr>
          <p:nvPr/>
        </p:nvPicPr>
        <p:blipFill>
          <a:blip r:embed="rId2" cstate="print"/>
          <a:srcRect/>
          <a:stretch>
            <a:fillRect/>
          </a:stretch>
        </p:blipFill>
        <p:spPr bwMode="auto">
          <a:xfrm>
            <a:off x="3275856" y="3455369"/>
            <a:ext cx="2304256" cy="3245431"/>
          </a:xfrm>
          <a:prstGeom prst="rect">
            <a:avLst/>
          </a:prstGeom>
          <a:noFill/>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27584" y="260648"/>
            <a:ext cx="7488832" cy="5693866"/>
          </a:xfrm>
          <a:prstGeom prst="rect">
            <a:avLst/>
          </a:prstGeom>
          <a:noFill/>
        </p:spPr>
        <p:txBody>
          <a:bodyPr wrap="square" rtlCol="0">
            <a:spAutoFit/>
          </a:bodyPr>
          <a:lstStyle/>
          <a:p>
            <a:pPr algn="ctr"/>
            <a:r>
              <a:rPr lang="ru-RU" sz="2800" b="1" dirty="0" smtClean="0"/>
              <a:t>Пожар начинается:</a:t>
            </a:r>
          </a:p>
          <a:p>
            <a:pPr algn="ctr"/>
            <a:endParaRPr lang="ru-RU" sz="2800" b="1" dirty="0" smtClean="0"/>
          </a:p>
          <a:p>
            <a:pPr algn="just"/>
            <a:r>
              <a:rPr lang="ru-RU" sz="2800" dirty="0" smtClean="0"/>
              <a:t>В большинстве случаев со взрыва паровоздушной смеси.</a:t>
            </a:r>
          </a:p>
          <a:p>
            <a:pPr algn="just"/>
            <a:endParaRPr lang="ru-RU" sz="2800" dirty="0" smtClean="0"/>
          </a:p>
          <a:p>
            <a:pPr algn="just"/>
            <a:r>
              <a:rPr lang="ru-RU" sz="2800" dirty="0" smtClean="0"/>
              <a:t>Взрыв в резервуаре приводит к подрыву (реже срыву) крыши с последующим горением на всей поверхности горючей жидкости.</a:t>
            </a:r>
          </a:p>
          <a:p>
            <a:pPr algn="just"/>
            <a:endParaRPr lang="ru-RU" sz="2800" dirty="0" smtClean="0"/>
          </a:p>
          <a:p>
            <a:pPr algn="just"/>
            <a:r>
              <a:rPr lang="ru-RU" sz="2800" dirty="0" smtClean="0"/>
              <a:t>На резервуаре с плавающей крышей возможно образование локальных очагов горения в зоне уплотняющего затвора, в местах скопления горючей жидкости  на плавающей крыше. </a:t>
            </a:r>
            <a:endParaRPr lang="ru-RU" sz="28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ChangeArrowheads="1"/>
          </p:cNvSpPr>
          <p:nvPr/>
        </p:nvSpPr>
        <p:spPr bwMode="auto">
          <a:xfrm rot="10800000" flipV="1">
            <a:off x="785813" y="500063"/>
            <a:ext cx="7358062" cy="5508625"/>
          </a:xfrm>
          <a:prstGeom prst="rect">
            <a:avLst/>
          </a:prstGeom>
          <a:noFill/>
          <a:ln w="9525">
            <a:noFill/>
            <a:miter lim="800000"/>
            <a:headEnd/>
            <a:tailEnd/>
          </a:ln>
        </p:spPr>
        <p:txBody>
          <a:bodyPr anchor="ctr">
            <a:spAutoFit/>
          </a:bodyPr>
          <a:lstStyle/>
          <a:p>
            <a:pPr algn="ctr" defTabSz="912813"/>
            <a:r>
              <a:rPr lang="ru-RU" sz="3200">
                <a:latin typeface="Calibri" pitchFamily="34" charset="0"/>
              </a:rPr>
              <a:t>Современные предприятия системы нефтепродуктообеспечения — это сложные комплексы инженерно-технических сооружений, обеспечивающие прием, хранение, транспортировку и снабжение потребителей нефтью и нефтепродуктами. </a:t>
            </a:r>
          </a:p>
          <a:p>
            <a:pPr algn="ctr" defTabSz="912813"/>
            <a:r>
              <a:rPr lang="ru-RU" sz="3200">
                <a:latin typeface="Calibri" pitchFamily="34" charset="0"/>
              </a:rPr>
              <a:t>Одним из таких комплексов являются нефтебазы и склады нефти и нефтепродуктов. </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386" name="Picture 2" descr="C:\Documents and Settings\Администратор\Мои документы\Мои результаты сканирования\2010-09 (сен)\сканирование0003.jpg"/>
          <p:cNvPicPr>
            <a:picLocks noChangeAspect="1" noChangeArrowheads="1"/>
          </p:cNvPicPr>
          <p:nvPr/>
        </p:nvPicPr>
        <p:blipFill>
          <a:blip r:embed="rId2" cstate="print"/>
          <a:srcRect/>
          <a:stretch>
            <a:fillRect/>
          </a:stretch>
        </p:blipFill>
        <p:spPr bwMode="auto">
          <a:xfrm>
            <a:off x="2339752" y="0"/>
            <a:ext cx="4438696" cy="6858000"/>
          </a:xfrm>
          <a:prstGeom prst="rect">
            <a:avLst/>
          </a:prstGeom>
          <a:noFill/>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348" name="Picture 12" descr="C:\Documents and Settings\Администратор\Мои документы\Мои рисунки\схема развития пожара.gif"/>
          <p:cNvPicPr>
            <a:picLocks noChangeAspect="1" noChangeArrowheads="1"/>
          </p:cNvPicPr>
          <p:nvPr/>
        </p:nvPicPr>
        <p:blipFill>
          <a:blip r:embed="rId2" cstate="print"/>
          <a:srcRect/>
          <a:stretch>
            <a:fillRect/>
          </a:stretch>
        </p:blipFill>
        <p:spPr bwMode="auto">
          <a:xfrm>
            <a:off x="104775" y="1124744"/>
            <a:ext cx="9039225" cy="4914900"/>
          </a:xfrm>
          <a:prstGeom prst="rect">
            <a:avLst/>
          </a:prstGeom>
          <a:noFill/>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ctrTitle"/>
          </p:nvPr>
        </p:nvSpPr>
        <p:spPr>
          <a:xfrm>
            <a:off x="685800" y="609600"/>
            <a:ext cx="7924800" cy="5943600"/>
          </a:xfrm>
        </p:spPr>
        <p:txBody>
          <a:bodyPr/>
          <a:lstStyle/>
          <a:p>
            <a:r>
              <a:rPr lang="ru-RU" dirty="0">
                <a:solidFill>
                  <a:schemeClr val="tx1"/>
                </a:solidFill>
              </a:rPr>
              <a:t/>
            </a:r>
            <a:br>
              <a:rPr lang="ru-RU" dirty="0">
                <a:solidFill>
                  <a:schemeClr val="tx1"/>
                </a:solidFill>
              </a:rPr>
            </a:br>
            <a:r>
              <a:rPr lang="ru-RU" b="1" dirty="0">
                <a:solidFill>
                  <a:schemeClr val="tx1"/>
                </a:solidFill>
              </a:rPr>
              <a:t>Руководство по тушению нефти и нефтепродуктов в резервуарах и резервуарных парках</a:t>
            </a:r>
            <a:r>
              <a:rPr lang="ru-RU" b="1" noProof="1">
                <a:solidFill>
                  <a:schemeClr val="tx1"/>
                </a:solidFill>
              </a:rPr>
              <a:t> </a:t>
            </a:r>
            <a:br>
              <a:rPr lang="ru-RU" b="1" noProof="1">
                <a:solidFill>
                  <a:schemeClr val="tx1"/>
                </a:solidFill>
              </a:rPr>
            </a:br>
            <a:r>
              <a:rPr lang="ru-RU" b="1" noProof="1">
                <a:solidFill>
                  <a:schemeClr val="tx1"/>
                </a:solidFill>
              </a:rPr>
              <a:t> </a:t>
            </a:r>
            <a:br>
              <a:rPr lang="ru-RU" b="1" noProof="1">
                <a:solidFill>
                  <a:schemeClr val="tx1"/>
                </a:solidFill>
              </a:rPr>
            </a:br>
            <a:r>
              <a:rPr lang="ru-RU" sz="2400" dirty="0">
                <a:solidFill>
                  <a:schemeClr val="tx1"/>
                </a:solidFill>
              </a:rPr>
              <a:t>УДК</a:t>
            </a:r>
            <a:r>
              <a:rPr lang="ru-RU" sz="2400" noProof="1">
                <a:solidFill>
                  <a:schemeClr val="tx1"/>
                </a:solidFill>
              </a:rPr>
              <a:t> 641.841.47:655.5</a:t>
            </a:r>
            <a:r>
              <a:rPr lang="ru-RU" sz="2400" b="1" noProof="1">
                <a:solidFill>
                  <a:schemeClr val="tx1"/>
                </a:solidFill>
              </a:rPr>
              <a:t> </a:t>
            </a:r>
            <a:r>
              <a:rPr lang="ru-RU" b="1" noProof="1">
                <a:solidFill>
                  <a:schemeClr val="tx1"/>
                </a:solidFill>
              </a:rPr>
              <a:t/>
            </a:r>
            <a:br>
              <a:rPr lang="ru-RU" b="1" noProof="1">
                <a:solidFill>
                  <a:schemeClr val="tx1"/>
                </a:solidFill>
              </a:rPr>
            </a:br>
            <a:r>
              <a:rPr lang="ru-RU" b="1" noProof="1">
                <a:solidFill>
                  <a:schemeClr val="tx1"/>
                </a:solidFill>
              </a:rPr>
              <a:t/>
            </a:r>
            <a:br>
              <a:rPr lang="ru-RU" b="1" noProof="1">
                <a:solidFill>
                  <a:schemeClr val="tx1"/>
                </a:solidFill>
              </a:rPr>
            </a:br>
            <a:r>
              <a:rPr lang="ru-RU" sz="2800" b="1" noProof="1">
                <a:solidFill>
                  <a:schemeClr val="tx1"/>
                </a:solidFill>
              </a:rPr>
              <a:t>Г</a:t>
            </a:r>
            <a:r>
              <a:rPr lang="ru-RU" sz="2800" b="1" dirty="0">
                <a:solidFill>
                  <a:schemeClr val="tx1"/>
                </a:solidFill>
              </a:rPr>
              <a:t>УГПС-ВНИИПО-МИПБ</a:t>
            </a:r>
            <a:br>
              <a:rPr lang="ru-RU" sz="2800" b="1" dirty="0">
                <a:solidFill>
                  <a:schemeClr val="tx1"/>
                </a:solidFill>
              </a:rPr>
            </a:br>
            <a:r>
              <a:rPr lang="ru-RU" sz="2800" b="1" noProof="1">
                <a:solidFill>
                  <a:schemeClr val="tx1"/>
                </a:solidFill>
              </a:rPr>
              <a:t>1999</a:t>
            </a:r>
            <a:r>
              <a:rPr lang="ru-RU" dirty="0">
                <a:solidFill>
                  <a:schemeClr val="tx1"/>
                </a:solidFill>
              </a:rPr>
              <a:t/>
            </a:r>
            <a:br>
              <a:rPr lang="ru-RU" dirty="0">
                <a:solidFill>
                  <a:schemeClr val="tx1"/>
                </a:solidFill>
              </a:rPr>
            </a:br>
            <a:endParaRPr lang="ru-RU" dirty="0">
              <a:solidFill>
                <a:schemeClr val="tx1"/>
              </a:solidFill>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27584" y="332656"/>
            <a:ext cx="7488832" cy="5109091"/>
          </a:xfrm>
          <a:prstGeom prst="rect">
            <a:avLst/>
          </a:prstGeom>
          <a:noFill/>
        </p:spPr>
        <p:txBody>
          <a:bodyPr wrap="square" rtlCol="0">
            <a:spAutoFit/>
          </a:bodyPr>
          <a:lstStyle/>
          <a:p>
            <a:pPr algn="ctr"/>
            <a:r>
              <a:rPr lang="ru-RU" sz="2800" b="1" dirty="0" smtClean="0"/>
              <a:t>В обваловании резервуаров возникновение пожара возможно при:</a:t>
            </a:r>
          </a:p>
          <a:p>
            <a:endParaRPr lang="ru-RU" sz="2800" b="1" dirty="0" smtClean="0"/>
          </a:p>
          <a:p>
            <a:pPr algn="ctr"/>
            <a:r>
              <a:rPr lang="ru-RU" sz="2800" dirty="0" smtClean="0"/>
              <a:t>Переливе хранимого продукта;</a:t>
            </a:r>
          </a:p>
          <a:p>
            <a:pPr algn="ctr"/>
            <a:endParaRPr lang="ru-RU" sz="2800" dirty="0" smtClean="0"/>
          </a:p>
          <a:p>
            <a:pPr algn="ctr"/>
            <a:r>
              <a:rPr lang="ru-RU" sz="2800" dirty="0" smtClean="0"/>
              <a:t>Нарушении герметичности резервуара </a:t>
            </a:r>
          </a:p>
          <a:p>
            <a:pPr algn="ctr"/>
            <a:r>
              <a:rPr lang="ru-RU" sz="2800" dirty="0" smtClean="0"/>
              <a:t>задвижек, фланцевых соединений;</a:t>
            </a:r>
          </a:p>
          <a:p>
            <a:pPr algn="ctr"/>
            <a:endParaRPr lang="ru-RU" sz="2800" dirty="0" smtClean="0"/>
          </a:p>
          <a:p>
            <a:pPr algn="ctr"/>
            <a:r>
              <a:rPr lang="ru-RU" sz="2800" dirty="0" smtClean="0"/>
              <a:t>Наличии пропитанной нефтепродуктом теплоизоляции на трубопроводах и резервуарах</a:t>
            </a:r>
          </a:p>
          <a:p>
            <a:endParaRPr lang="ru-RU"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7584" y="692696"/>
            <a:ext cx="7560840" cy="4093428"/>
          </a:xfrm>
          <a:prstGeom prst="rect">
            <a:avLst/>
          </a:prstGeom>
          <a:noFill/>
        </p:spPr>
        <p:txBody>
          <a:bodyPr wrap="square" rtlCol="0">
            <a:spAutoFit/>
          </a:bodyPr>
          <a:lstStyle/>
          <a:p>
            <a:pPr algn="ctr"/>
            <a:r>
              <a:rPr lang="ru-RU" sz="3200" b="1" dirty="0" smtClean="0"/>
              <a:t>РАЗВИТИЕ ПОЖАРА</a:t>
            </a:r>
          </a:p>
          <a:p>
            <a:pPr algn="ctr"/>
            <a:endParaRPr lang="ru-RU" sz="3200" b="1" dirty="0" smtClean="0"/>
          </a:p>
          <a:p>
            <a:pPr algn="just"/>
            <a:r>
              <a:rPr lang="ru-RU" sz="2800" dirty="0" smtClean="0"/>
              <a:t>Зависит от места его возникновения, размеров начального очага горения, устойчивости конструкций резервуара, климатических и метеорологических условий, оперативности действий персонала объекта, работы систем противопожарной защиты, времени прибытия пожарных подразделений.  </a:t>
            </a:r>
            <a:endParaRPr lang="ru-RU" sz="2800"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7584" y="476672"/>
            <a:ext cx="7560840" cy="5693866"/>
          </a:xfrm>
          <a:prstGeom prst="rect">
            <a:avLst/>
          </a:prstGeom>
          <a:noFill/>
        </p:spPr>
        <p:txBody>
          <a:bodyPr wrap="square" rtlCol="0">
            <a:spAutoFit/>
          </a:bodyPr>
          <a:lstStyle/>
          <a:p>
            <a:r>
              <a:rPr lang="ru-RU" sz="2800" b="1" dirty="0" smtClean="0"/>
              <a:t>Пожары подразделяются на уровни:</a:t>
            </a:r>
          </a:p>
          <a:p>
            <a:endParaRPr lang="ru-RU" sz="2800" b="1" dirty="0" smtClean="0"/>
          </a:p>
          <a:p>
            <a:r>
              <a:rPr lang="ru-RU" sz="2800" dirty="0" smtClean="0">
                <a:solidFill>
                  <a:srgbClr val="FF0000"/>
                </a:solidFill>
              </a:rPr>
              <a:t>Первый (А)</a:t>
            </a:r>
            <a:r>
              <a:rPr lang="ru-RU" sz="2800" dirty="0" smtClean="0"/>
              <a:t> – возникновение и развитие пожара в одном резервуаре без влияния на соседние;</a:t>
            </a:r>
          </a:p>
          <a:p>
            <a:endParaRPr lang="ru-RU" sz="2800" dirty="0" smtClean="0"/>
          </a:p>
          <a:p>
            <a:r>
              <a:rPr lang="ru-RU" sz="2800" dirty="0" smtClean="0">
                <a:solidFill>
                  <a:srgbClr val="FF0000"/>
                </a:solidFill>
              </a:rPr>
              <a:t>Второй (Б)</a:t>
            </a:r>
            <a:r>
              <a:rPr lang="ru-RU" sz="2800" dirty="0" smtClean="0"/>
              <a:t> –  распространение пожара в пределах одной группы;</a:t>
            </a:r>
          </a:p>
          <a:p>
            <a:endParaRPr lang="ru-RU" sz="2800" dirty="0" smtClean="0"/>
          </a:p>
          <a:p>
            <a:r>
              <a:rPr lang="ru-RU" sz="2800" dirty="0" smtClean="0">
                <a:solidFill>
                  <a:srgbClr val="FF0000"/>
                </a:solidFill>
              </a:rPr>
              <a:t>Третий (В) </a:t>
            </a:r>
            <a:r>
              <a:rPr lang="ru-RU" sz="2800" dirty="0" smtClean="0"/>
              <a:t>– развитие пожара с возможным разрушением горящего и соседних с ним резервуаров с переходом его на соседние группы резервуаров и за пределы резервуарного парка. </a:t>
            </a:r>
            <a:endParaRPr lang="ru-RU" sz="2800"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85786" y="1071546"/>
            <a:ext cx="7572428" cy="2677656"/>
          </a:xfrm>
          <a:prstGeom prst="rect">
            <a:avLst/>
          </a:prstGeom>
          <a:noFill/>
        </p:spPr>
        <p:txBody>
          <a:bodyPr wrap="square" rtlCol="0">
            <a:spAutoFit/>
          </a:bodyPr>
          <a:lstStyle/>
          <a:p>
            <a:pPr algn="just"/>
            <a:r>
              <a:rPr lang="ru-RU" sz="2800" dirty="0" smtClean="0">
                <a:solidFill>
                  <a:srgbClr val="FF0000"/>
                </a:solidFill>
              </a:rPr>
              <a:t>Первоочередной задачей</a:t>
            </a:r>
            <a:r>
              <a:rPr lang="ru-RU" sz="2800" dirty="0" smtClean="0"/>
              <a:t>  в действиях пожарных подразделений при тушении пожаров в резервуарах типа РВС </a:t>
            </a:r>
            <a:r>
              <a:rPr lang="ru-RU" sz="2800" dirty="0" smtClean="0">
                <a:solidFill>
                  <a:srgbClr val="FF0000"/>
                </a:solidFill>
              </a:rPr>
              <a:t>является</a:t>
            </a:r>
            <a:r>
              <a:rPr lang="ru-RU" sz="2800" dirty="0" smtClean="0"/>
              <a:t> </a:t>
            </a:r>
            <a:r>
              <a:rPr lang="ru-RU" sz="2800" dirty="0" smtClean="0">
                <a:solidFill>
                  <a:srgbClr val="FF0000"/>
                </a:solidFill>
              </a:rPr>
              <a:t>организация охлаждения </a:t>
            </a:r>
            <a:r>
              <a:rPr lang="ru-RU" sz="2800" dirty="0" smtClean="0"/>
              <a:t>горящего и соседних резервуаров с приме6нением водяных стволов и (или) стационарных установок охлаждения.</a:t>
            </a:r>
            <a:endParaRPr lang="ru-RU" sz="2800"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5786" y="857232"/>
            <a:ext cx="7572428" cy="353943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ru-RU" sz="2800" dirty="0" smtClean="0"/>
              <a:t>Охлаждение </a:t>
            </a:r>
          </a:p>
          <a:p>
            <a:pPr algn="ctr"/>
            <a:r>
              <a:rPr lang="ru-RU" sz="2800" dirty="0" smtClean="0">
                <a:solidFill>
                  <a:srgbClr val="FF0000"/>
                </a:solidFill>
              </a:rPr>
              <a:t>горящего резервуара </a:t>
            </a:r>
          </a:p>
          <a:p>
            <a:pPr algn="ctr"/>
            <a:r>
              <a:rPr lang="ru-RU" sz="2800" dirty="0" smtClean="0"/>
              <a:t>производится </a:t>
            </a:r>
          </a:p>
          <a:p>
            <a:pPr algn="ctr"/>
            <a:r>
              <a:rPr lang="ru-RU" sz="2800" dirty="0" smtClean="0">
                <a:solidFill>
                  <a:srgbClr val="FF0000"/>
                </a:solidFill>
              </a:rPr>
              <a:t>по всей длине окружности стенки резервуара</a:t>
            </a:r>
            <a:r>
              <a:rPr lang="ru-RU" sz="2800" dirty="0" smtClean="0"/>
              <a:t>, </a:t>
            </a:r>
          </a:p>
          <a:p>
            <a:pPr algn="ctr"/>
            <a:r>
              <a:rPr lang="ru-RU" sz="2800" dirty="0" smtClean="0"/>
              <a:t>а</a:t>
            </a:r>
            <a:r>
              <a:rPr lang="ru-RU" sz="2800" dirty="0" smtClean="0">
                <a:solidFill>
                  <a:srgbClr val="0070C0"/>
                </a:solidFill>
              </a:rPr>
              <a:t> соседних с  ним </a:t>
            </a:r>
          </a:p>
          <a:p>
            <a:pPr algn="ctr"/>
            <a:r>
              <a:rPr lang="ru-RU" sz="2800" dirty="0" smtClean="0">
                <a:solidFill>
                  <a:srgbClr val="0070C0"/>
                </a:solidFill>
              </a:rPr>
              <a:t>по длине полуокружности, обращенной к горящему резервуару</a:t>
            </a:r>
            <a:r>
              <a:rPr lang="ru-RU" sz="2800" dirty="0" smtClean="0"/>
              <a:t>.</a:t>
            </a:r>
          </a:p>
          <a:p>
            <a:pPr algn="ctr"/>
            <a:endParaRPr lang="ru-RU" sz="2800" dirty="0" smtClean="0"/>
          </a:p>
        </p:txBody>
      </p:sp>
      <p:sp>
        <p:nvSpPr>
          <p:cNvPr id="3" name="Прямоугольник 2"/>
          <p:cNvSpPr/>
          <p:nvPr/>
        </p:nvSpPr>
        <p:spPr>
          <a:xfrm>
            <a:off x="785786" y="4643446"/>
            <a:ext cx="7572427" cy="1200329"/>
          </a:xfrm>
          <a:prstGeom prst="rect">
            <a:avLst/>
          </a:prstGeom>
        </p:spPr>
        <p:style>
          <a:lnRef idx="1">
            <a:schemeClr val="accent5"/>
          </a:lnRef>
          <a:fillRef idx="3">
            <a:schemeClr val="accent5"/>
          </a:fillRef>
          <a:effectRef idx="2">
            <a:schemeClr val="accent5"/>
          </a:effectRef>
          <a:fontRef idx="minor">
            <a:schemeClr val="lt1"/>
          </a:fontRef>
        </p:style>
        <p:txBody>
          <a:bodyPr wrap="square">
            <a:spAutoFit/>
          </a:bodyPr>
          <a:lstStyle/>
          <a:p>
            <a:pPr lvl="0" algn="ctr"/>
            <a:r>
              <a:rPr lang="ru-RU" sz="2400" dirty="0" smtClean="0">
                <a:solidFill>
                  <a:prstClr val="black"/>
                </a:solidFill>
              </a:rPr>
              <a:t>Допускается не охлаждать соседние с горящим резервуары в том случае, если угроза распространения на них пожара отсутствует.</a:t>
            </a:r>
            <a:endParaRPr lang="ru-RU" sz="2400" dirty="0">
              <a:solidFill>
                <a:prstClr val="black"/>
              </a:solidFill>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p:txBody>
          <a:bodyPr/>
          <a:lstStyle/>
          <a:p>
            <a:r>
              <a:rPr lang="ru-RU" sz="2400" i="1" dirty="0" smtClean="0">
                <a:solidFill>
                  <a:schemeClr val="tx1"/>
                </a:solidFill>
              </a:rPr>
              <a:t>Нормативная интенсивность подачи воды на охлаждение</a:t>
            </a:r>
            <a:endParaRPr lang="ru-RU" b="1" dirty="0" smtClean="0">
              <a:solidFill>
                <a:schemeClr val="tx1"/>
              </a:solidFill>
            </a:endParaRPr>
          </a:p>
        </p:txBody>
      </p:sp>
      <p:graphicFrame>
        <p:nvGraphicFramePr>
          <p:cNvPr id="12290" name="Object 3"/>
          <p:cNvGraphicFramePr>
            <a:graphicFrameLocks noChangeAspect="1"/>
          </p:cNvGraphicFramePr>
          <p:nvPr>
            <p:ph type="body" idx="1"/>
          </p:nvPr>
        </p:nvGraphicFramePr>
        <p:xfrm>
          <a:off x="323528" y="2204864"/>
          <a:ext cx="8492984" cy="2581201"/>
        </p:xfrm>
        <a:graphic>
          <a:graphicData uri="http://schemas.openxmlformats.org/presentationml/2006/ole">
            <p:oleObj spid="_x0000_s143362" name="Документ" r:id="rId3" imgW="5821200" imgH="1770840" progId="Word.Document.8">
              <p:embed/>
            </p:oleObj>
          </a:graphicData>
        </a:graphic>
      </p:graphicFrame>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Rectangle 1"/>
          <p:cNvSpPr>
            <a:spLocks noChangeArrowheads="1"/>
          </p:cNvSpPr>
          <p:nvPr/>
        </p:nvSpPr>
        <p:spPr bwMode="auto">
          <a:xfrm>
            <a:off x="827584" y="1340768"/>
            <a:ext cx="7560840" cy="32441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ru-RU" sz="2800"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Количество стволов определяется расчетом, исходя из интенсивности подачи воды на охлаждение, но не менее трех для горящего резервуара и не менее двух для </a:t>
            </a:r>
            <a:r>
              <a:rPr kumimoji="0" lang="ru-RU" sz="2800" b="0" i="0" u="none" strike="noStrike" cap="none" normalizeH="0" baseline="0" dirty="0" err="1" smtClean="0">
                <a:ln>
                  <a:noFill/>
                </a:ln>
                <a:solidFill>
                  <a:srgbClr val="000000"/>
                </a:solidFill>
                <a:effectLst/>
                <a:latin typeface="Arial" pitchFamily="34" charset="0"/>
                <a:ea typeface="Times New Roman" pitchFamily="18" charset="0"/>
                <a:cs typeface="Times New Roman" pitchFamily="18" charset="0"/>
              </a:rPr>
              <a:t>негорящего</a:t>
            </a:r>
            <a:r>
              <a:rPr kumimoji="0" lang="ru-RU" sz="2800"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a:t>
            </a:r>
            <a:endParaRPr kumimoji="0" lang="ru-RU" sz="28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Прямоугольник 2"/>
          <p:cNvSpPr>
            <a:spLocks noChangeArrowheads="1"/>
          </p:cNvSpPr>
          <p:nvPr/>
        </p:nvSpPr>
        <p:spPr bwMode="auto">
          <a:xfrm>
            <a:off x="785813" y="1928813"/>
            <a:ext cx="7572375" cy="3046412"/>
          </a:xfrm>
          <a:prstGeom prst="rect">
            <a:avLst/>
          </a:prstGeom>
          <a:noFill/>
          <a:ln w="9525">
            <a:noFill/>
            <a:miter lim="800000"/>
            <a:headEnd/>
            <a:tailEnd/>
          </a:ln>
        </p:spPr>
        <p:txBody>
          <a:bodyPr>
            <a:spAutoFit/>
          </a:bodyPr>
          <a:lstStyle/>
          <a:p>
            <a:pPr algn="just" defTabSz="912813"/>
            <a:r>
              <a:rPr lang="ru-RU" sz="3200" b="1"/>
              <a:t>Нефтебаза</a:t>
            </a:r>
            <a:r>
              <a:rPr lang="ru-RU" sz="3200"/>
              <a:t> - это комплекс зданий, сооружений и устройств для приёма, хранения, перегрузки с одного вида транспорта на другой и отпуска нефти и нефтепродуктов. </a:t>
            </a:r>
          </a:p>
          <a:p>
            <a:pPr algn="just" defTabSz="912813"/>
            <a:endParaRPr lang="ru-RU" sz="320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7224" y="785794"/>
            <a:ext cx="7500990" cy="5109091"/>
          </a:xfrm>
          <a:prstGeom prst="rect">
            <a:avLst/>
          </a:prstGeom>
          <a:noFill/>
        </p:spPr>
        <p:txBody>
          <a:bodyPr wrap="square" rtlCol="0">
            <a:spAutoFit/>
          </a:bodyPr>
          <a:lstStyle/>
          <a:p>
            <a:pPr algn="just"/>
            <a:r>
              <a:rPr lang="ru-RU" sz="2800" dirty="0" smtClean="0"/>
              <a:t>Первые стволы подаются на охлаждение горящего резервуара на наветренный и подветренный участки стенки резервуара, а затем на охлаждение соседних, находящихся на удалении от горящего не более двух минимальных расстояний между резервуарами, с учетом направления ветра и теплового излучения.</a:t>
            </a:r>
          </a:p>
          <a:p>
            <a:pPr algn="just"/>
            <a:r>
              <a:rPr lang="ru-RU" sz="2800" dirty="0" smtClean="0"/>
              <a:t>Охлаждение резервуаров объемом 5000 куб. м. и более целесообразно осуществлять лафетными стволами.</a:t>
            </a:r>
          </a:p>
          <a:p>
            <a:pPr algn="just"/>
            <a:endParaRPr lang="ru-RU"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1" name="Rectangle 1"/>
          <p:cNvSpPr>
            <a:spLocks noChangeArrowheads="1"/>
          </p:cNvSpPr>
          <p:nvPr/>
        </p:nvSpPr>
        <p:spPr bwMode="auto">
          <a:xfrm>
            <a:off x="827584" y="297523"/>
            <a:ext cx="7488832" cy="58294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ru-RU" sz="2800"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При горении в обваловании охлаждение стенки резервуара, находящейся непосредственно в зоне воздействия пламени, осуществляется из лафетных стволов. </a:t>
            </a:r>
          </a:p>
          <a:p>
            <a:pPr marL="0" marR="0" lvl="0" indent="0" algn="ctr" defTabSz="914400" rtl="0" eaLnBrk="1" fontAlgn="base" latinLnBrk="0" hangingPunct="1">
              <a:lnSpc>
                <a:spcPct val="150000"/>
              </a:lnSpc>
              <a:spcBef>
                <a:spcPct val="0"/>
              </a:spcBef>
              <a:spcAft>
                <a:spcPct val="0"/>
              </a:spcAft>
              <a:buClrTx/>
              <a:buSzTx/>
              <a:buFontTx/>
              <a:buNone/>
              <a:tabLst/>
            </a:pPr>
            <a:r>
              <a:rPr kumimoji="0" lang="ru-RU" sz="2800"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Кроме того, необходимо охлаждать узлы управления коренными задвижками, </a:t>
            </a:r>
            <a:r>
              <a:rPr kumimoji="0" lang="ru-RU" sz="2800" b="0" i="0" u="none" strike="noStrike" cap="none" normalizeH="0" baseline="0" dirty="0" err="1" smtClean="0">
                <a:ln>
                  <a:noFill/>
                </a:ln>
                <a:solidFill>
                  <a:srgbClr val="000000"/>
                </a:solidFill>
                <a:effectLst/>
                <a:latin typeface="Arial" pitchFamily="34" charset="0"/>
                <a:ea typeface="Times New Roman" pitchFamily="18" charset="0"/>
                <a:cs typeface="Times New Roman" pitchFamily="18" charset="0"/>
              </a:rPr>
              <a:t>хлопушами</a:t>
            </a:r>
            <a:r>
              <a:rPr kumimoji="0" lang="ru-RU" sz="2800"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 а также фланцевые соединения.</a:t>
            </a:r>
            <a:endParaRPr kumimoji="0" lang="ru-RU" sz="28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5" name="Rectangle 1"/>
          <p:cNvSpPr>
            <a:spLocks noChangeArrowheads="1"/>
          </p:cNvSpPr>
          <p:nvPr/>
        </p:nvSpPr>
        <p:spPr bwMode="auto">
          <a:xfrm>
            <a:off x="755576" y="332656"/>
            <a:ext cx="7488832" cy="62101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ru-RU" sz="2800"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В </a:t>
            </a:r>
            <a:r>
              <a:rPr kumimoji="0" lang="ru-RU" sz="2400"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период пенной атаки необходимо охлаждать всю поверхность нагревшихся стенок резервуара и более интенсивно в местах установки </a:t>
            </a:r>
            <a:r>
              <a:rPr kumimoji="0" lang="ru-RU" sz="2400" b="0" i="0" u="none" strike="noStrike" cap="none" normalizeH="0" baseline="0" dirty="0" err="1" smtClean="0">
                <a:ln>
                  <a:noFill/>
                </a:ln>
                <a:solidFill>
                  <a:srgbClr val="000000"/>
                </a:solidFill>
                <a:effectLst/>
                <a:latin typeface="Arial" pitchFamily="34" charset="0"/>
                <a:ea typeface="Times New Roman" pitchFamily="18" charset="0"/>
                <a:cs typeface="Times New Roman" pitchFamily="18" charset="0"/>
              </a:rPr>
              <a:t>пеноподъемников</a:t>
            </a:r>
            <a:r>
              <a:rPr kumimoji="0" lang="ru-RU" sz="2400"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 </a:t>
            </a:r>
          </a:p>
          <a:p>
            <a:pPr marL="0" marR="0" lvl="0" indent="0" algn="just" defTabSz="914400" rtl="0" eaLnBrk="1" fontAlgn="base" latinLnBrk="0" hangingPunct="1">
              <a:lnSpc>
                <a:spcPct val="150000"/>
              </a:lnSpc>
              <a:spcBef>
                <a:spcPct val="0"/>
              </a:spcBef>
              <a:spcAft>
                <a:spcPct val="0"/>
              </a:spcAft>
              <a:buClrTx/>
              <a:buSzTx/>
              <a:buFontTx/>
              <a:buNone/>
              <a:tabLst/>
            </a:pPr>
            <a:r>
              <a:rPr kumimoji="0" lang="ru-RU" sz="2400"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После того как интенсивность горения в резервуаре будет снижена, водяные струи следует направлять на стенки резервуара на уровне горящей в нем жидкости и несколько ниже этого уровня для охлаждения верхних слоев горючего. Охлаждать резервуары необходимо непрерывно до ликвидации пожара и их полного остывания.</a:t>
            </a:r>
            <a:endParaRPr kumimoji="0" lang="ru-RU" sz="24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descr="Картинка 52 из 141"/>
          <p:cNvPicPr>
            <a:picLocks noChangeAspect="1" noChangeArrowheads="1"/>
          </p:cNvPicPr>
          <p:nvPr/>
        </p:nvPicPr>
        <p:blipFill>
          <a:blip r:embed="rId3" cstate="print"/>
          <a:srcRect/>
          <a:stretch>
            <a:fillRect/>
          </a:stretch>
        </p:blipFill>
        <p:spPr bwMode="auto">
          <a:xfrm>
            <a:off x="0" y="0"/>
            <a:ext cx="9144000" cy="5308908"/>
          </a:xfrm>
          <a:prstGeom prst="rect">
            <a:avLst/>
          </a:prstGeom>
          <a:noFill/>
          <a:ln w="9525">
            <a:solidFill>
              <a:srgbClr val="FFFFFF"/>
            </a:solidFill>
            <a:miter lim="800000"/>
            <a:headEnd/>
            <a:tailEnd/>
          </a:ln>
        </p:spPr>
      </p:pic>
      <p:pic>
        <p:nvPicPr>
          <p:cNvPr id="187394" name="Picture 2" descr="E:\Моя папка\Это мои рисунки\Центр\Условные знаки\ЛАФ_П1.BMP"/>
          <p:cNvPicPr>
            <a:picLocks noChangeAspect="1" noChangeArrowheads="1"/>
          </p:cNvPicPr>
          <p:nvPr/>
        </p:nvPicPr>
        <p:blipFill>
          <a:blip r:embed="rId4" cstate="print"/>
          <a:srcRect/>
          <a:stretch>
            <a:fillRect/>
          </a:stretch>
        </p:blipFill>
        <p:spPr bwMode="auto">
          <a:xfrm rot="18435159">
            <a:off x="4215334" y="3103410"/>
            <a:ext cx="118351" cy="429024"/>
          </a:xfrm>
          <a:prstGeom prst="rect">
            <a:avLst/>
          </a:prstGeom>
          <a:noFill/>
        </p:spPr>
      </p:pic>
      <p:sp>
        <p:nvSpPr>
          <p:cNvPr id="5" name="Стрелка вправо с вырезом 4"/>
          <p:cNvSpPr/>
          <p:nvPr/>
        </p:nvSpPr>
        <p:spPr>
          <a:xfrm rot="13143306">
            <a:off x="7238586" y="1897555"/>
            <a:ext cx="1956235" cy="532478"/>
          </a:xfrm>
          <a:prstGeom prst="notchedRightArrow">
            <a:avLst>
              <a:gd name="adj1" fmla="val 48184"/>
              <a:gd name="adj2" fmla="val 97038"/>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6" name="Picture 2" descr="E:\Моя папка\Это мои рисунки\Центр\Условные знаки\ЛАФ_П1.BMP"/>
          <p:cNvPicPr>
            <a:picLocks noChangeAspect="1" noChangeArrowheads="1"/>
          </p:cNvPicPr>
          <p:nvPr/>
        </p:nvPicPr>
        <p:blipFill>
          <a:blip r:embed="rId4" cstate="print"/>
          <a:srcRect/>
          <a:stretch>
            <a:fillRect/>
          </a:stretch>
        </p:blipFill>
        <p:spPr bwMode="auto">
          <a:xfrm rot="15457986">
            <a:off x="4312417" y="2591744"/>
            <a:ext cx="125199" cy="453848"/>
          </a:xfrm>
          <a:prstGeom prst="rect">
            <a:avLst/>
          </a:prstGeom>
          <a:noFill/>
        </p:spPr>
      </p:pic>
      <p:pic>
        <p:nvPicPr>
          <p:cNvPr id="7" name="Picture 4" descr="http://animashky.ru/flist/obprirod/7/10.gif"/>
          <p:cNvPicPr>
            <a:picLocks noChangeAspect="1" noChangeArrowheads="1" noCrop="1"/>
          </p:cNvPicPr>
          <p:nvPr/>
        </p:nvPicPr>
        <p:blipFill>
          <a:blip r:embed="rId5" cstate="print"/>
          <a:srcRect/>
          <a:stretch>
            <a:fillRect/>
          </a:stretch>
        </p:blipFill>
        <p:spPr bwMode="auto">
          <a:xfrm rot="21437048">
            <a:off x="3516158" y="1937390"/>
            <a:ext cx="892513" cy="1045926"/>
          </a:xfrm>
          <a:prstGeom prst="rect">
            <a:avLst/>
          </a:prstGeom>
          <a:noFill/>
        </p:spPr>
      </p:pic>
      <p:sp>
        <p:nvSpPr>
          <p:cNvPr id="8" name="Овал 7"/>
          <p:cNvSpPr/>
          <p:nvPr/>
        </p:nvSpPr>
        <p:spPr>
          <a:xfrm rot="293034">
            <a:off x="5940152" y="2924944"/>
            <a:ext cx="872374" cy="17321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87396" name="Picture 4" descr="C:\Documents and Settings\Администратор\Мои документы\Мои рисунки\дуга.png"/>
          <p:cNvPicPr>
            <a:picLocks noChangeAspect="1" noChangeArrowheads="1"/>
          </p:cNvPicPr>
          <p:nvPr/>
        </p:nvPicPr>
        <p:blipFill>
          <a:blip r:embed="rId6" cstate="print"/>
          <a:srcRect/>
          <a:stretch>
            <a:fillRect/>
          </a:stretch>
        </p:blipFill>
        <p:spPr bwMode="auto">
          <a:xfrm>
            <a:off x="3275856" y="3338839"/>
            <a:ext cx="1224136" cy="308605"/>
          </a:xfrm>
          <a:prstGeom prst="rect">
            <a:avLst/>
          </a:prstGeom>
          <a:noFill/>
        </p:spPr>
      </p:pic>
      <p:pic>
        <p:nvPicPr>
          <p:cNvPr id="13" name="Picture 2" descr="E:\Моя папка\Это мои рисунки\Центр\Условные знаки\ЛАФ_П1.BMP"/>
          <p:cNvPicPr>
            <a:picLocks noChangeAspect="1" noChangeArrowheads="1"/>
          </p:cNvPicPr>
          <p:nvPr/>
        </p:nvPicPr>
        <p:blipFill>
          <a:blip r:embed="rId4" cstate="print"/>
          <a:srcRect/>
          <a:stretch>
            <a:fillRect/>
          </a:stretch>
        </p:blipFill>
        <p:spPr bwMode="auto">
          <a:xfrm rot="4698626">
            <a:off x="3233842" y="2948128"/>
            <a:ext cx="126440" cy="45834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73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descr="Картинка 52 из 141"/>
          <p:cNvPicPr>
            <a:picLocks noChangeAspect="1" noChangeArrowheads="1"/>
          </p:cNvPicPr>
          <p:nvPr/>
        </p:nvPicPr>
        <p:blipFill>
          <a:blip r:embed="rId2" cstate="print"/>
          <a:srcRect/>
          <a:stretch>
            <a:fillRect/>
          </a:stretch>
        </p:blipFill>
        <p:spPr bwMode="auto">
          <a:xfrm>
            <a:off x="0" y="0"/>
            <a:ext cx="9144000" cy="5308908"/>
          </a:xfrm>
          <a:prstGeom prst="rect">
            <a:avLst/>
          </a:prstGeom>
          <a:noFill/>
          <a:ln w="9525">
            <a:noFill/>
            <a:miter lim="800000"/>
            <a:headEnd/>
            <a:tailEnd/>
          </a:ln>
        </p:spPr>
      </p:pic>
      <p:pic>
        <p:nvPicPr>
          <p:cNvPr id="4" name="Picture 4" descr="C:\Documents and Settings\Администратор\Мои документы\Мои рисунки\дуга.png"/>
          <p:cNvPicPr>
            <a:picLocks noChangeAspect="1" noChangeArrowheads="1"/>
          </p:cNvPicPr>
          <p:nvPr/>
        </p:nvPicPr>
        <p:blipFill>
          <a:blip r:embed="rId3" cstate="print"/>
          <a:srcRect/>
          <a:stretch>
            <a:fillRect/>
          </a:stretch>
        </p:blipFill>
        <p:spPr bwMode="auto">
          <a:xfrm>
            <a:off x="3347864" y="3356992"/>
            <a:ext cx="1224136" cy="308605"/>
          </a:xfrm>
          <a:prstGeom prst="rect">
            <a:avLst/>
          </a:prstGeom>
          <a:noFill/>
        </p:spPr>
      </p:pic>
      <p:pic>
        <p:nvPicPr>
          <p:cNvPr id="5" name="Picture 4" descr="C:\Documents and Settings\Администратор\Мои документы\Мои рисунки\дуга.png"/>
          <p:cNvPicPr>
            <a:picLocks noChangeAspect="1" noChangeArrowheads="1"/>
          </p:cNvPicPr>
          <p:nvPr/>
        </p:nvPicPr>
        <p:blipFill>
          <a:blip r:embed="rId3" cstate="print"/>
          <a:srcRect/>
          <a:stretch>
            <a:fillRect/>
          </a:stretch>
        </p:blipFill>
        <p:spPr bwMode="auto">
          <a:xfrm rot="10800000">
            <a:off x="3491880" y="2708920"/>
            <a:ext cx="805798" cy="144016"/>
          </a:xfrm>
          <a:prstGeom prst="rect">
            <a:avLst/>
          </a:prstGeom>
          <a:noFill/>
        </p:spPr>
      </p:pic>
      <p:pic>
        <p:nvPicPr>
          <p:cNvPr id="6" name="Picture 2" descr="E:\Моя папка\Это мои рисунки\Центр\Условные знаки\ЛАФ_П1.BMP"/>
          <p:cNvPicPr>
            <a:picLocks noChangeAspect="1" noChangeArrowheads="1"/>
          </p:cNvPicPr>
          <p:nvPr/>
        </p:nvPicPr>
        <p:blipFill>
          <a:blip r:embed="rId4" cstate="print"/>
          <a:srcRect/>
          <a:stretch>
            <a:fillRect/>
          </a:stretch>
        </p:blipFill>
        <p:spPr bwMode="auto">
          <a:xfrm rot="14590641" flipH="1">
            <a:off x="4453786" y="3069629"/>
            <a:ext cx="119244" cy="453912"/>
          </a:xfrm>
          <a:prstGeom prst="rect">
            <a:avLst/>
          </a:prstGeom>
          <a:noFill/>
        </p:spPr>
      </p:pic>
      <p:pic>
        <p:nvPicPr>
          <p:cNvPr id="7" name="Picture 2" descr="E:\Моя папка\Это мои рисунки\Центр\Условные знаки\ЛАФ_П1.BMP"/>
          <p:cNvPicPr>
            <a:picLocks noChangeAspect="1" noChangeArrowheads="1"/>
          </p:cNvPicPr>
          <p:nvPr/>
        </p:nvPicPr>
        <p:blipFill>
          <a:blip r:embed="rId4" cstate="print"/>
          <a:srcRect/>
          <a:stretch>
            <a:fillRect/>
          </a:stretch>
        </p:blipFill>
        <p:spPr bwMode="auto">
          <a:xfrm rot="3836337">
            <a:off x="3338919" y="2644735"/>
            <a:ext cx="113187" cy="410305"/>
          </a:xfrm>
          <a:prstGeom prst="rect">
            <a:avLst/>
          </a:prstGeom>
          <a:noFill/>
        </p:spPr>
      </p:pic>
      <p:pic>
        <p:nvPicPr>
          <p:cNvPr id="8" name="Picture 2" descr="E:\Моя папка\Это мои рисунки\Центр\Условные знаки\ЛАФ_П1.BMP"/>
          <p:cNvPicPr>
            <a:picLocks noChangeAspect="1" noChangeArrowheads="1"/>
          </p:cNvPicPr>
          <p:nvPr/>
        </p:nvPicPr>
        <p:blipFill>
          <a:blip r:embed="rId4" cstate="print"/>
          <a:srcRect/>
          <a:stretch>
            <a:fillRect/>
          </a:stretch>
        </p:blipFill>
        <p:spPr bwMode="auto">
          <a:xfrm rot="18435159">
            <a:off x="4287343" y="2743368"/>
            <a:ext cx="118351" cy="429024"/>
          </a:xfrm>
          <a:prstGeom prst="rect">
            <a:avLst/>
          </a:prstGeom>
          <a:noFill/>
        </p:spPr>
      </p:pic>
      <p:pic>
        <p:nvPicPr>
          <p:cNvPr id="9" name="Picture 2" descr="E:\Моя папка\Это мои рисунки\Центр\Условные знаки\ЛАФ_П1.BMP"/>
          <p:cNvPicPr>
            <a:picLocks noChangeAspect="1" noChangeArrowheads="1"/>
          </p:cNvPicPr>
          <p:nvPr/>
        </p:nvPicPr>
        <p:blipFill>
          <a:blip r:embed="rId4" cstate="print"/>
          <a:srcRect/>
          <a:stretch>
            <a:fillRect/>
          </a:stretch>
        </p:blipFill>
        <p:spPr bwMode="auto">
          <a:xfrm rot="8031124" flipH="1">
            <a:off x="3326992" y="3120018"/>
            <a:ext cx="106761" cy="38700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685800" y="609600"/>
            <a:ext cx="7772400" cy="533400"/>
          </a:xfrm>
        </p:spPr>
        <p:txBody>
          <a:bodyPr/>
          <a:lstStyle/>
          <a:p>
            <a:r>
              <a:rPr lang="ru-RU" sz="2400" i="1" smtClean="0">
                <a:solidFill>
                  <a:schemeClr val="tx1"/>
                </a:solidFill>
              </a:rPr>
              <a:t>Основные характеристики групп резервуаров</a:t>
            </a:r>
            <a:endParaRPr lang="ru-RU" smtClean="0">
              <a:solidFill>
                <a:schemeClr val="tx1"/>
              </a:solidFill>
            </a:endParaRPr>
          </a:p>
        </p:txBody>
      </p:sp>
      <p:graphicFrame>
        <p:nvGraphicFramePr>
          <p:cNvPr id="3074" name="Object 3"/>
          <p:cNvGraphicFramePr>
            <a:graphicFrameLocks noChangeAspect="1"/>
          </p:cNvGraphicFramePr>
          <p:nvPr>
            <p:ph type="tbl" idx="1"/>
          </p:nvPr>
        </p:nvGraphicFramePr>
        <p:xfrm>
          <a:off x="467544" y="1340768"/>
          <a:ext cx="8385175" cy="5203825"/>
        </p:xfrm>
        <a:graphic>
          <a:graphicData uri="http://schemas.openxmlformats.org/presentationml/2006/ole">
            <p:oleObj spid="_x0000_s99330" name="Документ" r:id="rId3" imgW="8829720" imgH="5479560" progId="Word.Document.8">
              <p:embed/>
            </p:oleObj>
          </a:graphicData>
        </a:graphic>
      </p:graphicFrame>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99592" y="476672"/>
            <a:ext cx="7560840" cy="6247864"/>
          </a:xfrm>
          <a:prstGeom prst="rect">
            <a:avLst/>
          </a:prstGeom>
          <a:noFill/>
        </p:spPr>
        <p:txBody>
          <a:bodyPr wrap="square" rtlCol="0">
            <a:spAutoFit/>
          </a:bodyPr>
          <a:lstStyle/>
          <a:p>
            <a:pPr algn="ctr"/>
            <a:r>
              <a:rPr lang="ru-RU" sz="2800" b="1" dirty="0" smtClean="0"/>
              <a:t>ТУШЕНИЕ </a:t>
            </a:r>
            <a:r>
              <a:rPr lang="ru-RU" sz="3200" b="1" dirty="0" smtClean="0"/>
              <a:t>ПОЖАРА</a:t>
            </a:r>
          </a:p>
          <a:p>
            <a:pPr algn="ctr"/>
            <a:endParaRPr lang="ru-RU" sz="3200" b="1" dirty="0" smtClean="0"/>
          </a:p>
          <a:p>
            <a:pPr indent="715963" algn="just">
              <a:buClr>
                <a:srgbClr val="FF0000"/>
              </a:buClr>
            </a:pPr>
            <a:r>
              <a:rPr lang="ru-RU" sz="2800" dirty="0" smtClean="0"/>
              <a:t>Для обеспечения условий успешного тушения пожаров в резервуарных парках хранения ЛВЖ и ГЖ проводятся необходимые мероприятия:</a:t>
            </a:r>
          </a:p>
          <a:p>
            <a:pPr indent="715963" algn="just">
              <a:buClr>
                <a:srgbClr val="FF0000"/>
              </a:buClr>
              <a:buFont typeface="Wingdings" pitchFamily="2" charset="2"/>
              <a:buChar char="ü"/>
              <a:tabLst>
                <a:tab pos="182563" algn="l"/>
              </a:tabLst>
            </a:pPr>
            <a:r>
              <a:rPr lang="ru-RU" sz="2800" dirty="0" smtClean="0"/>
              <a:t>Создание запасов на объектах и в гарнизонах необходимого количества пенообразующих средств, хранение нормативного запаса средств на нефтебазе (если имеется несколько нефтебаз, то пенообразующие средства могут храниться в другом месте, но доставка их должна быть обеспечена в течение часа); </a:t>
            </a:r>
            <a:endParaRPr lang="ru-RU" sz="2800"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7584" y="980728"/>
            <a:ext cx="7560840" cy="3970318"/>
          </a:xfrm>
          <a:prstGeom prst="rect">
            <a:avLst/>
          </a:prstGeom>
          <a:noFill/>
        </p:spPr>
        <p:txBody>
          <a:bodyPr wrap="square" rtlCol="0">
            <a:spAutoFit/>
          </a:bodyPr>
          <a:lstStyle/>
          <a:p>
            <a:pPr indent="715963" algn="just">
              <a:buClr>
                <a:srgbClr val="FF0000"/>
              </a:buClr>
              <a:buFont typeface="Wingdings" pitchFamily="2" charset="2"/>
              <a:buChar char="ü"/>
            </a:pPr>
            <a:r>
              <a:rPr lang="ru-RU" sz="2800" dirty="0" smtClean="0"/>
              <a:t>Возможность быстрого сосредоточения необходимого количества сил и средств на пожар;</a:t>
            </a:r>
          </a:p>
          <a:p>
            <a:pPr indent="715963" algn="just">
              <a:buClr>
                <a:srgbClr val="FF0000"/>
              </a:buClr>
              <a:buFont typeface="Wingdings" pitchFamily="2" charset="2"/>
              <a:buChar char="ü"/>
            </a:pPr>
            <a:endParaRPr lang="ru-RU" sz="2800" dirty="0" smtClean="0"/>
          </a:p>
          <a:p>
            <a:pPr indent="715963" algn="just">
              <a:buClr>
                <a:srgbClr val="FF0000"/>
              </a:buClr>
              <a:buFont typeface="Wingdings" pitchFamily="2" charset="2"/>
              <a:buChar char="ü"/>
            </a:pPr>
            <a:r>
              <a:rPr lang="ru-RU" sz="2800" dirty="0" smtClean="0"/>
              <a:t>Совершенствование тактической выучки личного состава пожарных частей и порядка сбора начальствующего состава гарнизона;</a:t>
            </a:r>
          </a:p>
          <a:p>
            <a:pPr indent="715963" algn="just">
              <a:buClr>
                <a:srgbClr val="FF0000"/>
              </a:buClr>
              <a:buFont typeface="Wingdings" pitchFamily="2" charset="2"/>
              <a:buChar char="ü"/>
            </a:pPr>
            <a:endParaRPr lang="ru-RU" sz="2800" dirty="0" smtClean="0"/>
          </a:p>
          <a:p>
            <a:pPr indent="715963" algn="just">
              <a:buClr>
                <a:srgbClr val="FF0000"/>
              </a:buClr>
              <a:buFont typeface="Wingdings" pitchFamily="2" charset="2"/>
              <a:buChar char="ü"/>
            </a:pPr>
            <a:r>
              <a:rPr lang="ru-RU" sz="2800" dirty="0" smtClean="0"/>
              <a:t>Разработка планов тушения пожаров.</a:t>
            </a:r>
            <a:endParaRPr lang="ru-RU" sz="2800"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7584" y="1700808"/>
            <a:ext cx="7560840" cy="1964512"/>
          </a:xfrm>
          <a:prstGeom prst="rect">
            <a:avLst/>
          </a:prstGeom>
          <a:noFill/>
        </p:spPr>
        <p:txBody>
          <a:bodyPr wrap="square" rtlCol="0">
            <a:spAutoFit/>
          </a:bodyPr>
          <a:lstStyle/>
          <a:p>
            <a:pPr algn="just">
              <a:lnSpc>
                <a:spcPct val="150000"/>
              </a:lnSpc>
            </a:pPr>
            <a:r>
              <a:rPr lang="ru-RU" sz="2800" dirty="0" smtClean="0"/>
              <a:t>Расчет необходимых для ликвидации пожара сил и средств в плане тушения пожара проводится в трех вариантах. </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7584" y="332656"/>
            <a:ext cx="7560840" cy="6124754"/>
          </a:xfrm>
          <a:prstGeom prst="rect">
            <a:avLst/>
          </a:prstGeom>
          <a:noFill/>
        </p:spPr>
        <p:txBody>
          <a:bodyPr wrap="square" rtlCol="0">
            <a:spAutoFit/>
          </a:bodyPr>
          <a:lstStyle/>
          <a:p>
            <a:pPr algn="just"/>
            <a:r>
              <a:rPr lang="ru-RU" sz="2800" dirty="0" smtClean="0">
                <a:solidFill>
                  <a:srgbClr val="FF0000"/>
                </a:solidFill>
              </a:rPr>
              <a:t>Первый вариант </a:t>
            </a:r>
            <a:r>
              <a:rPr lang="ru-RU" sz="2800" dirty="0" smtClean="0"/>
              <a:t>(нормативный) предусматривает </a:t>
            </a:r>
            <a:r>
              <a:rPr lang="ru-RU" sz="2800" dirty="0" smtClean="0">
                <a:solidFill>
                  <a:srgbClr val="0070C0"/>
                </a:solidFill>
              </a:rPr>
              <a:t>тушение пожара передвижной пожарной техникой</a:t>
            </a:r>
            <a:r>
              <a:rPr lang="ru-RU" sz="2800" dirty="0" smtClean="0"/>
              <a:t>:</a:t>
            </a:r>
          </a:p>
          <a:p>
            <a:pPr algn="just"/>
            <a:r>
              <a:rPr lang="ru-RU" sz="2800" dirty="0" smtClean="0"/>
              <a:t>В наземных вертикальных резервуарах с понтоном  или без него, с плавающей крышей и в подземных резервуарах по площади сечения наибольшего резервуара;</a:t>
            </a:r>
          </a:p>
          <a:p>
            <a:pPr algn="just"/>
            <a:r>
              <a:rPr lang="ru-RU" sz="2800" dirty="0" smtClean="0"/>
              <a:t>В горизонтальных резервуарах по площади резервуара в плане;</a:t>
            </a:r>
          </a:p>
          <a:p>
            <a:pPr algn="just"/>
            <a:r>
              <a:rPr lang="ru-RU" sz="2800" dirty="0" smtClean="0"/>
              <a:t> для наземных резервуаров объемом до 400 м</a:t>
            </a:r>
            <a:r>
              <a:rPr lang="ru-RU" sz="2800" baseline="30000" dirty="0" smtClean="0"/>
              <a:t>3 </a:t>
            </a:r>
            <a:r>
              <a:rPr lang="ru-RU" sz="2800" dirty="0" smtClean="0"/>
              <a:t>, расположенных на одной площадке, по площади в пределах обвалования этой группы, но не более 300 м</a:t>
            </a:r>
            <a:r>
              <a:rPr lang="ru-RU" sz="2800" baseline="30000" dirty="0" smtClean="0"/>
              <a:t>2</a:t>
            </a:r>
          </a:p>
          <a:p>
            <a:pPr algn="just"/>
            <a:r>
              <a:rPr lang="ru-RU" sz="2800" dirty="0" smtClean="0"/>
              <a:t>  </a:t>
            </a:r>
            <a:endParaRPr lang="ru-RU" sz="28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descr="Картинка 49 из 5552"/>
          <p:cNvPicPr>
            <a:picLocks noChangeAspect="1" noChangeArrowheads="1"/>
          </p:cNvPicPr>
          <p:nvPr/>
        </p:nvPicPr>
        <p:blipFill>
          <a:blip r:embed="rId2" cstate="print"/>
          <a:srcRect/>
          <a:stretch>
            <a:fillRect/>
          </a:stretch>
        </p:blipFill>
        <p:spPr bwMode="auto">
          <a:xfrm>
            <a:off x="3786188" y="0"/>
            <a:ext cx="5357812" cy="4017963"/>
          </a:xfrm>
          <a:prstGeom prst="rect">
            <a:avLst/>
          </a:prstGeom>
          <a:noFill/>
          <a:ln w="9525">
            <a:noFill/>
            <a:miter lim="800000"/>
            <a:headEnd/>
            <a:tailEnd/>
          </a:ln>
        </p:spPr>
      </p:pic>
      <p:pic>
        <p:nvPicPr>
          <p:cNvPr id="7171" name="Picture 2" descr="Картинка 218 из 4938"/>
          <p:cNvPicPr>
            <a:picLocks noChangeAspect="1" noChangeArrowheads="1"/>
          </p:cNvPicPr>
          <p:nvPr/>
        </p:nvPicPr>
        <p:blipFill>
          <a:blip r:embed="rId3" cstate="print"/>
          <a:srcRect/>
          <a:stretch>
            <a:fillRect/>
          </a:stretch>
        </p:blipFill>
        <p:spPr bwMode="auto">
          <a:xfrm>
            <a:off x="0" y="3048000"/>
            <a:ext cx="5076825" cy="381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7584" y="692696"/>
            <a:ext cx="7560840" cy="5386090"/>
          </a:xfrm>
          <a:prstGeom prst="rect">
            <a:avLst/>
          </a:prstGeom>
          <a:noFill/>
        </p:spPr>
        <p:txBody>
          <a:bodyPr wrap="square" rtlCol="0">
            <a:spAutoFit/>
          </a:bodyPr>
          <a:lstStyle/>
          <a:p>
            <a:pPr algn="just"/>
            <a:r>
              <a:rPr lang="ru-RU" sz="2800" dirty="0" smtClean="0">
                <a:solidFill>
                  <a:srgbClr val="FF0000"/>
                </a:solidFill>
              </a:rPr>
              <a:t>Второй вариант </a:t>
            </a:r>
            <a:r>
              <a:rPr lang="ru-RU" sz="2800" dirty="0" smtClean="0"/>
              <a:t>предусматривает </a:t>
            </a:r>
            <a:r>
              <a:rPr lang="ru-RU" sz="2800" dirty="0" smtClean="0">
                <a:solidFill>
                  <a:srgbClr val="0070C0"/>
                </a:solidFill>
              </a:rPr>
              <a:t>тушение пожара в резервуара, на запорной арматуре и в обваловании одновременно. </a:t>
            </a:r>
          </a:p>
          <a:p>
            <a:pPr algn="just"/>
            <a:r>
              <a:rPr lang="ru-RU" sz="2800" dirty="0" smtClean="0"/>
              <a:t>При локальном разрушении резервуара площадь растекания нефтепродукта определяется границами обвалования, а в случае полного разрушения - по формуле</a:t>
            </a:r>
          </a:p>
          <a:p>
            <a:pPr algn="ctr"/>
            <a:r>
              <a:rPr lang="ru-RU" sz="2800" dirty="0" err="1" smtClean="0"/>
              <a:t>F=K</a:t>
            </a:r>
            <a:r>
              <a:rPr lang="ru-RU" sz="2800" baseline="-25000" dirty="0" err="1" smtClean="0"/>
              <a:t>a</a:t>
            </a:r>
            <a:r>
              <a:rPr lang="ru-RU" sz="2800" dirty="0" err="1" smtClean="0"/>
              <a:t>-V</a:t>
            </a:r>
            <a:r>
              <a:rPr lang="ru-RU" sz="2800" baseline="-25000" dirty="0" err="1" smtClean="0"/>
              <a:t>p</a:t>
            </a:r>
            <a:r>
              <a:rPr lang="ru-RU" sz="2800" dirty="0" smtClean="0"/>
              <a:t>,</a:t>
            </a:r>
          </a:p>
          <a:p>
            <a:pPr algn="just"/>
            <a:r>
              <a:rPr lang="ru-RU" sz="2000" dirty="0" smtClean="0"/>
              <a:t>где F - прогнозируемая площадь растекания нефтепродукта, м</a:t>
            </a:r>
            <a:r>
              <a:rPr lang="ru-RU" sz="2000" baseline="30000" dirty="0" smtClean="0"/>
              <a:t>2</a:t>
            </a:r>
            <a:r>
              <a:rPr lang="ru-RU" sz="2000" dirty="0" smtClean="0"/>
              <a:t>;</a:t>
            </a:r>
          </a:p>
          <a:p>
            <a:pPr algn="just"/>
            <a:r>
              <a:rPr lang="ru-RU" sz="2000" dirty="0" err="1" smtClean="0"/>
              <a:t>K</a:t>
            </a:r>
            <a:r>
              <a:rPr lang="ru-RU" sz="2000" baseline="-25000" dirty="0" err="1" smtClean="0"/>
              <a:t>a</a:t>
            </a:r>
            <a:r>
              <a:rPr lang="ru-RU" sz="2000" dirty="0" smtClean="0"/>
              <a:t> - коэффициент затопления, м</a:t>
            </a:r>
            <a:r>
              <a:rPr lang="ru-RU" sz="2000" baseline="30000" dirty="0" smtClean="0"/>
              <a:t>2</a:t>
            </a:r>
            <a:r>
              <a:rPr lang="ru-RU" sz="2000" dirty="0" smtClean="0"/>
              <a:t> ∙ м </a:t>
            </a:r>
            <a:r>
              <a:rPr lang="ru-RU" sz="2000" baseline="30000" dirty="0" smtClean="0"/>
              <a:t>-3 </a:t>
            </a:r>
            <a:r>
              <a:rPr lang="ru-RU" sz="2000" dirty="0" smtClean="0"/>
              <a:t>;</a:t>
            </a:r>
            <a:r>
              <a:rPr lang="ru-RU" sz="2000" baseline="30000" dirty="0" smtClean="0"/>
              <a:t> </a:t>
            </a:r>
          </a:p>
          <a:p>
            <a:pPr algn="just"/>
            <a:r>
              <a:rPr lang="ru-RU" sz="2000" dirty="0" err="1" smtClean="0"/>
              <a:t>V</a:t>
            </a:r>
            <a:r>
              <a:rPr lang="ru-RU" sz="2000" baseline="-25000" dirty="0" err="1" smtClean="0"/>
              <a:t>p</a:t>
            </a:r>
            <a:r>
              <a:rPr lang="ru-RU" sz="2000" dirty="0" smtClean="0"/>
              <a:t> - объем хранимой жидкости в резервуаре, м</a:t>
            </a:r>
            <a:r>
              <a:rPr lang="ru-RU" sz="2000" baseline="30000" dirty="0" smtClean="0"/>
              <a:t>3</a:t>
            </a:r>
            <a:r>
              <a:rPr lang="ru-RU" sz="2000" dirty="0" smtClean="0"/>
              <a:t>.</a:t>
            </a:r>
          </a:p>
          <a:p>
            <a:pPr algn="just"/>
            <a:r>
              <a:rPr lang="ru-RU" sz="2000" dirty="0" smtClean="0"/>
              <a:t>Величина коэффициента затопления принимается в зависимости от расположения резервуара на местности: 5 - в низине или на ровной площадке; 12 - на возвышенности </a:t>
            </a:r>
            <a:endParaRPr lang="ru-RU" sz="2000"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Rectangle 1"/>
          <p:cNvSpPr>
            <a:spLocks noChangeArrowheads="1"/>
          </p:cNvSpPr>
          <p:nvPr/>
        </p:nvSpPr>
        <p:spPr bwMode="auto">
          <a:xfrm>
            <a:off x="755576" y="404664"/>
            <a:ext cx="7632848" cy="56938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dirty="0" smtClean="0">
                <a:ln>
                  <a:noFill/>
                </a:ln>
                <a:solidFill>
                  <a:srgbClr val="FF0000"/>
                </a:solidFill>
                <a:effectLst/>
                <a:latin typeface="Arial" pitchFamily="34" charset="0"/>
                <a:ea typeface="Times New Roman" pitchFamily="18" charset="0"/>
                <a:cs typeface="Times New Roman" pitchFamily="18" charset="0"/>
              </a:rPr>
              <a:t>Третий вариант </a:t>
            </a:r>
            <a:r>
              <a:rPr kumimoji="0" lang="ru-RU" sz="2800"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предусматривает </a:t>
            </a:r>
            <a:r>
              <a:rPr kumimoji="0" lang="ru-RU" sz="2800" b="0" i="0" u="none" strike="noStrike" cap="none" normalizeH="0" baseline="0" dirty="0" smtClean="0">
                <a:ln>
                  <a:noFill/>
                </a:ln>
                <a:solidFill>
                  <a:srgbClr val="0070C0"/>
                </a:solidFill>
                <a:effectLst/>
                <a:latin typeface="Arial" pitchFamily="34" charset="0"/>
                <a:ea typeface="Times New Roman" pitchFamily="18" charset="0"/>
                <a:cs typeface="Times New Roman" pitchFamily="18" charset="0"/>
              </a:rPr>
              <a:t>тушение пожара в случае его распространения на другие резервуары.</a:t>
            </a:r>
            <a:r>
              <a:rPr kumimoji="0" lang="ru-RU" sz="2800"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 </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ru-RU" sz="2800"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Для парка стальных наземных резервуаров этот вариант должен предусматривать вероятность горения всех резервуаров, находящихся в одном обваловании.</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Для парка подземных резервуаров - исходя из особенностей парка и хранящихся жидкостей, но не менее одной трети резервуаров.</a:t>
            </a:r>
            <a:endParaRPr kumimoji="0" lang="ru-RU" sz="28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3" name="Rectangle 1"/>
          <p:cNvSpPr>
            <a:spLocks noChangeArrowheads="1"/>
          </p:cNvSpPr>
          <p:nvPr/>
        </p:nvSpPr>
        <p:spPr bwMode="auto">
          <a:xfrm>
            <a:off x="755576" y="405244"/>
            <a:ext cx="7560840" cy="61247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52413" algn="just"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dirty="0" smtClean="0">
                <a:ln>
                  <a:noFill/>
                </a:ln>
                <a:solidFill>
                  <a:schemeClr val="tx1"/>
                </a:solidFill>
                <a:effectLst/>
                <a:latin typeface="Arial" pitchFamily="34" charset="0"/>
                <a:ea typeface="Times New Roman" pitchFamily="18" charset="0"/>
              </a:rPr>
              <a:t>При разведке пожара </a:t>
            </a:r>
            <a:r>
              <a:rPr kumimoji="0" lang="ru-RU" sz="2800" b="0" i="0" u="none" strike="noStrike" cap="none" normalizeH="0" baseline="0" dirty="0" smtClean="0">
                <a:ln>
                  <a:noFill/>
                </a:ln>
                <a:solidFill>
                  <a:srgbClr val="000000"/>
                </a:solidFill>
                <a:effectLst/>
                <a:latin typeface="Arial" pitchFamily="34" charset="0"/>
                <a:ea typeface="Times New Roman" pitchFamily="18" charset="0"/>
              </a:rPr>
              <a:t>необходимо</a:t>
            </a:r>
            <a:r>
              <a:rPr kumimoji="0" lang="ru-RU" sz="2800" b="0" i="0" u="none" strike="noStrike" cap="none" normalizeH="0" baseline="0" dirty="0" smtClean="0">
                <a:ln>
                  <a:noFill/>
                </a:ln>
                <a:solidFill>
                  <a:schemeClr val="tx1"/>
                </a:solidFill>
                <a:effectLst/>
                <a:latin typeface="Arial" pitchFamily="34" charset="0"/>
                <a:ea typeface="Times New Roman" pitchFamily="18" charset="0"/>
              </a:rPr>
              <a:t>:</a:t>
            </a:r>
          </a:p>
          <a:p>
            <a:pPr marL="0" marR="0" lvl="0" indent="252413" algn="just" defTabSz="914400" rtl="0" eaLnBrk="1" fontAlgn="base" latinLnBrk="0" hangingPunct="1">
              <a:lnSpc>
                <a:spcPct val="100000"/>
              </a:lnSpc>
              <a:spcBef>
                <a:spcPct val="0"/>
              </a:spcBef>
              <a:spcAft>
                <a:spcPct val="0"/>
              </a:spcAft>
              <a:buClrTx/>
              <a:buSzTx/>
              <a:buFontTx/>
              <a:buNone/>
              <a:tabLst/>
            </a:pPr>
            <a:endParaRPr kumimoji="0" lang="ru-RU" sz="2800" b="0" i="0" u="none" strike="noStrike" cap="none" normalizeH="0" baseline="0" dirty="0" smtClean="0">
              <a:ln>
                <a:noFill/>
              </a:ln>
              <a:solidFill>
                <a:schemeClr val="tx1"/>
              </a:solidFill>
              <a:effectLst/>
              <a:latin typeface="Arial" pitchFamily="34" charset="0"/>
            </a:endParaRPr>
          </a:p>
          <a:p>
            <a:pPr marR="0" lvl="0" indent="625475" algn="just" defTabSz="914400" rtl="0" eaLnBrk="0" fontAlgn="base" latinLnBrk="0" hangingPunct="0">
              <a:lnSpc>
                <a:spcPct val="100000"/>
              </a:lnSpc>
              <a:spcBef>
                <a:spcPct val="0"/>
              </a:spcBef>
              <a:spcAft>
                <a:spcPct val="0"/>
              </a:spcAft>
              <a:buClr>
                <a:srgbClr val="FF0000"/>
              </a:buClr>
              <a:buSzPct val="110000"/>
              <a:buFont typeface="Wingdings" pitchFamily="2" charset="2"/>
              <a:buChar char="Ø"/>
              <a:tabLst/>
            </a:pPr>
            <a:r>
              <a:rPr kumimoji="0" lang="ru-RU" sz="2400" b="0" i="0" u="none" strike="noStrike" cap="none" normalizeH="0" baseline="0" dirty="0" smtClean="0">
                <a:ln>
                  <a:noFill/>
                </a:ln>
                <a:solidFill>
                  <a:schemeClr val="tx1"/>
                </a:solidFill>
                <a:effectLst/>
                <a:latin typeface="Arial" pitchFamily="34" charset="0"/>
                <a:ea typeface="Times New Roman" pitchFamily="18" charset="0"/>
              </a:rPr>
              <a:t>установить продолжительность пожара к моменту прибытия пожарных подразделений и характер разрушений резервуара;</a:t>
            </a:r>
            <a:endParaRPr kumimoji="0" lang="ru-RU" sz="2400" b="0" i="0" u="none" strike="noStrike" cap="none" normalizeH="0" baseline="0" dirty="0" smtClean="0">
              <a:ln>
                <a:noFill/>
              </a:ln>
              <a:solidFill>
                <a:schemeClr val="tx1"/>
              </a:solidFill>
              <a:effectLst/>
              <a:latin typeface="Arial" pitchFamily="34" charset="0"/>
            </a:endParaRPr>
          </a:p>
          <a:p>
            <a:pPr marR="0" lvl="0" indent="625475" algn="just" defTabSz="914400" rtl="0" eaLnBrk="0" fontAlgn="base" latinLnBrk="0" hangingPunct="0">
              <a:lnSpc>
                <a:spcPct val="100000"/>
              </a:lnSpc>
              <a:spcBef>
                <a:spcPct val="0"/>
              </a:spcBef>
              <a:spcAft>
                <a:spcPct val="0"/>
              </a:spcAft>
              <a:buClr>
                <a:srgbClr val="FF0000"/>
              </a:buClr>
              <a:buSzPct val="110000"/>
              <a:buFont typeface="Wingdings" pitchFamily="2" charset="2"/>
              <a:buChar char="Ø"/>
              <a:tabLst/>
            </a:pPr>
            <a:r>
              <a:rPr kumimoji="0" lang="ru-RU" sz="2400" b="0" i="0" u="none" strike="noStrike" cap="none" normalizeH="0" baseline="0" dirty="0" smtClean="0">
                <a:ln>
                  <a:noFill/>
                </a:ln>
                <a:solidFill>
                  <a:schemeClr val="tx1"/>
                </a:solidFill>
                <a:effectLst/>
                <a:latin typeface="Arial" pitchFamily="34" charset="0"/>
                <a:ea typeface="Times New Roman" pitchFamily="18" charset="0"/>
              </a:rPr>
              <a:t>установить количество и вид ЛВЖ и ГЖ в горящем и соседнем резервуарах, уровни заполнения, наличие водяной подушки (подтоварной воды);</a:t>
            </a:r>
            <a:endParaRPr kumimoji="0" lang="ru-RU" sz="2400" b="0" i="0" u="none" strike="noStrike" cap="none" normalizeH="0" baseline="0" dirty="0" smtClean="0">
              <a:ln>
                <a:noFill/>
              </a:ln>
              <a:solidFill>
                <a:schemeClr val="tx1"/>
              </a:solidFill>
              <a:effectLst/>
              <a:latin typeface="Arial" pitchFamily="34" charset="0"/>
            </a:endParaRPr>
          </a:p>
          <a:p>
            <a:pPr marR="0" lvl="0" indent="625475" algn="just" defTabSz="914400" rtl="0" eaLnBrk="0" fontAlgn="base" latinLnBrk="0" hangingPunct="0">
              <a:lnSpc>
                <a:spcPct val="100000"/>
              </a:lnSpc>
              <a:spcBef>
                <a:spcPct val="0"/>
              </a:spcBef>
              <a:spcAft>
                <a:spcPct val="0"/>
              </a:spcAft>
              <a:buClr>
                <a:srgbClr val="FF0000"/>
              </a:buClr>
              <a:buSzPct val="110000"/>
              <a:buFont typeface="Wingdings" pitchFamily="2" charset="2"/>
              <a:buChar char="Ø"/>
              <a:tabLst/>
            </a:pPr>
            <a:r>
              <a:rPr kumimoji="0" lang="ru-RU" sz="2400" b="0" i="0" u="none" strike="noStrike" cap="none" normalizeH="0" baseline="0" dirty="0" smtClean="0">
                <a:ln>
                  <a:noFill/>
                </a:ln>
                <a:solidFill>
                  <a:schemeClr val="tx1"/>
                </a:solidFill>
                <a:effectLst/>
                <a:latin typeface="Arial" pitchFamily="34" charset="0"/>
                <a:ea typeface="Times New Roman" pitchFamily="18" charset="0"/>
              </a:rPr>
              <a:t>оценить возможность и ориентировочное время вскипания или выброса горящего нефтепродукта;</a:t>
            </a:r>
            <a:endParaRPr kumimoji="0" lang="ru-RU" sz="2400" b="0" i="0" u="none" strike="noStrike" cap="none" normalizeH="0" baseline="0" dirty="0" smtClean="0">
              <a:ln>
                <a:noFill/>
              </a:ln>
              <a:solidFill>
                <a:schemeClr val="tx1"/>
              </a:solidFill>
              <a:effectLst/>
              <a:latin typeface="Arial" pitchFamily="34" charset="0"/>
            </a:endParaRPr>
          </a:p>
          <a:p>
            <a:pPr marR="0" lvl="0" indent="625475" algn="just" defTabSz="914400" rtl="0" eaLnBrk="0" fontAlgn="base" latinLnBrk="0" hangingPunct="0">
              <a:lnSpc>
                <a:spcPct val="100000"/>
              </a:lnSpc>
              <a:spcBef>
                <a:spcPct val="0"/>
              </a:spcBef>
              <a:spcAft>
                <a:spcPct val="0"/>
              </a:spcAft>
              <a:buClr>
                <a:srgbClr val="FF0000"/>
              </a:buClr>
              <a:buSzPct val="110000"/>
              <a:buFont typeface="Wingdings" pitchFamily="2" charset="2"/>
              <a:buChar char="Ø"/>
              <a:tabLst/>
            </a:pPr>
            <a:r>
              <a:rPr kumimoji="0" lang="ru-RU" sz="2400" b="0" i="0" u="none" strike="noStrike" cap="none" normalizeH="0" baseline="0" dirty="0" smtClean="0">
                <a:ln>
                  <a:noFill/>
                </a:ln>
                <a:solidFill>
                  <a:schemeClr val="tx1"/>
                </a:solidFill>
                <a:effectLst/>
                <a:latin typeface="Arial" pitchFamily="34" charset="0"/>
                <a:ea typeface="Times New Roman" pitchFamily="18" charset="0"/>
              </a:rPr>
              <a:t>установить состояние обвалования, угрозу повреждения смежных сооружений при выбросах или разрушениях резервуара, пути возможного растекания продукта, учитывая рельеф местности;</a:t>
            </a:r>
            <a:endParaRPr kumimoji="0" lang="ru-RU" sz="24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3" name="Rectangle 1"/>
          <p:cNvSpPr>
            <a:spLocks noChangeArrowheads="1"/>
          </p:cNvSpPr>
          <p:nvPr/>
        </p:nvSpPr>
        <p:spPr bwMode="auto">
          <a:xfrm>
            <a:off x="755576" y="692696"/>
            <a:ext cx="7560840"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indent="715963" algn="just" defTabSz="914400" rtl="0" eaLnBrk="0" fontAlgn="base" latinLnBrk="0" hangingPunct="0">
              <a:lnSpc>
                <a:spcPct val="100000"/>
              </a:lnSpc>
              <a:spcBef>
                <a:spcPct val="0"/>
              </a:spcBef>
              <a:spcAft>
                <a:spcPct val="0"/>
              </a:spcAft>
              <a:buClr>
                <a:srgbClr val="FF0000"/>
              </a:buClr>
              <a:buSzPct val="110000"/>
              <a:buFont typeface="Wingdings" pitchFamily="2" charset="2"/>
              <a:buChar char="Ø"/>
              <a:tabLst/>
            </a:pPr>
            <a:r>
              <a:rPr kumimoji="0" lang="ru-RU" sz="2400" b="0" i="0" u="none" strike="noStrike" cap="none" normalizeH="0" baseline="0" dirty="0" smtClean="0">
                <a:ln>
                  <a:noFill/>
                </a:ln>
                <a:solidFill>
                  <a:schemeClr val="tx1"/>
                </a:solidFill>
                <a:effectLst/>
                <a:latin typeface="Arial" pitchFamily="34" charset="0"/>
                <a:ea typeface="Times New Roman" pitchFamily="18" charset="0"/>
              </a:rPr>
              <a:t>установить наличие и состояние производственной и ливневой канализации, смотровых колодцев и </a:t>
            </a:r>
            <a:r>
              <a:rPr kumimoji="0" lang="ru-RU" sz="2400" b="0" i="0" u="none" strike="noStrike" cap="none" normalizeH="0" baseline="0" dirty="0" err="1" smtClean="0">
                <a:ln>
                  <a:noFill/>
                </a:ln>
                <a:solidFill>
                  <a:schemeClr val="tx1"/>
                </a:solidFill>
                <a:effectLst/>
                <a:latin typeface="Arial" pitchFamily="34" charset="0"/>
                <a:ea typeface="Times New Roman" pitchFamily="18" charset="0"/>
              </a:rPr>
              <a:t>гидрозатворов</a:t>
            </a:r>
            <a:r>
              <a:rPr kumimoji="0" lang="ru-RU" sz="2400" b="0" i="0" u="none" strike="noStrike" cap="none" normalizeH="0" baseline="0" dirty="0" smtClean="0">
                <a:ln>
                  <a:noFill/>
                </a:ln>
                <a:solidFill>
                  <a:schemeClr val="tx1"/>
                </a:solidFill>
                <a:effectLst/>
                <a:latin typeface="Arial" pitchFamily="34" charset="0"/>
                <a:ea typeface="Times New Roman" pitchFamily="18" charset="0"/>
              </a:rPr>
              <a:t>;</a:t>
            </a:r>
            <a:endParaRPr kumimoji="0" lang="ru-RU" sz="2400" b="0" i="0" u="none" strike="noStrike" cap="none" normalizeH="0" baseline="0" dirty="0" smtClean="0">
              <a:ln>
                <a:noFill/>
              </a:ln>
              <a:solidFill>
                <a:schemeClr val="tx1"/>
              </a:solidFill>
              <a:effectLst/>
              <a:latin typeface="Arial" pitchFamily="34" charset="0"/>
            </a:endParaRPr>
          </a:p>
          <a:p>
            <a:pPr marR="0" lvl="0" indent="715963" algn="just" defTabSz="914400" rtl="0" eaLnBrk="0" fontAlgn="base" latinLnBrk="0" hangingPunct="0">
              <a:lnSpc>
                <a:spcPct val="100000"/>
              </a:lnSpc>
              <a:spcBef>
                <a:spcPct val="0"/>
              </a:spcBef>
              <a:spcAft>
                <a:spcPct val="0"/>
              </a:spcAft>
              <a:buClr>
                <a:srgbClr val="FF0000"/>
              </a:buClr>
              <a:buSzPct val="110000"/>
              <a:buFont typeface="Wingdings" pitchFamily="2" charset="2"/>
              <a:buChar char="Ø"/>
              <a:tabLst/>
            </a:pPr>
            <a:r>
              <a:rPr kumimoji="0" lang="ru-RU" sz="2400" b="0" i="0" u="none" strike="noStrike" cap="none" normalizeH="0" baseline="0" dirty="0" smtClean="0">
                <a:ln>
                  <a:noFill/>
                </a:ln>
                <a:solidFill>
                  <a:schemeClr val="tx1"/>
                </a:solidFill>
                <a:effectLst/>
                <a:latin typeface="Arial" pitchFamily="34" charset="0"/>
                <a:ea typeface="Times New Roman" pitchFamily="18" charset="0"/>
              </a:rPr>
              <a:t>выяснить целесообразность и возможность откачки или выпуска нефтепродуктов из резервуаров, заполнения резервуара водой, инертным газом или паром;</a:t>
            </a:r>
            <a:endParaRPr kumimoji="0" lang="ru-RU" sz="2400" b="0" i="0" u="none" strike="noStrike" cap="none" normalizeH="0" baseline="0" dirty="0" smtClean="0">
              <a:ln>
                <a:noFill/>
              </a:ln>
              <a:solidFill>
                <a:schemeClr val="tx1"/>
              </a:solidFill>
              <a:effectLst/>
              <a:latin typeface="Arial" pitchFamily="34" charset="0"/>
            </a:endParaRPr>
          </a:p>
          <a:p>
            <a:pPr marR="0" lvl="0" indent="715963" algn="just" defTabSz="914400" rtl="0" eaLnBrk="0" fontAlgn="base" latinLnBrk="0" hangingPunct="0">
              <a:lnSpc>
                <a:spcPct val="100000"/>
              </a:lnSpc>
              <a:spcBef>
                <a:spcPct val="0"/>
              </a:spcBef>
              <a:spcAft>
                <a:spcPct val="0"/>
              </a:spcAft>
              <a:buClr>
                <a:srgbClr val="FF0000"/>
              </a:buClr>
              <a:buSzPct val="110000"/>
              <a:buFont typeface="Wingdings" pitchFamily="2" charset="2"/>
              <a:buChar char="Ø"/>
              <a:tabLst/>
            </a:pPr>
            <a:r>
              <a:rPr kumimoji="0" lang="ru-RU" sz="2400" b="0" i="0" u="none" strike="noStrike" cap="none" normalizeH="0" baseline="0" dirty="0" smtClean="0">
                <a:ln>
                  <a:noFill/>
                </a:ln>
                <a:solidFill>
                  <a:schemeClr val="tx1"/>
                </a:solidFill>
                <a:effectLst/>
                <a:latin typeface="Arial" pitchFamily="34" charset="0"/>
                <a:ea typeface="Times New Roman" pitchFamily="18" charset="0"/>
              </a:rPr>
              <a:t>установить наличие, состояние, возможность использования установок и средств пожаротушения, систем водоснабжения и пенообразующих веществ;</a:t>
            </a:r>
            <a:endParaRPr kumimoji="0" lang="ru-RU" sz="2400" b="0" i="0" u="none" strike="noStrike" cap="none" normalizeH="0" baseline="0" dirty="0" smtClean="0">
              <a:ln>
                <a:noFill/>
              </a:ln>
              <a:solidFill>
                <a:schemeClr val="tx1"/>
              </a:solidFill>
              <a:effectLst/>
              <a:latin typeface="Arial" pitchFamily="34" charset="0"/>
            </a:endParaRPr>
          </a:p>
          <a:p>
            <a:pPr marR="0" lvl="0" indent="715963" algn="just" defTabSz="914400" rtl="0" eaLnBrk="0" fontAlgn="base" latinLnBrk="0" hangingPunct="0">
              <a:lnSpc>
                <a:spcPct val="100000"/>
              </a:lnSpc>
              <a:spcBef>
                <a:spcPct val="0"/>
              </a:spcBef>
              <a:spcAft>
                <a:spcPct val="0"/>
              </a:spcAft>
              <a:buClr>
                <a:srgbClr val="FF0000"/>
              </a:buClr>
              <a:buSzPct val="110000"/>
              <a:buFont typeface="Wingdings" pitchFamily="2" charset="2"/>
              <a:buChar char="Ø"/>
              <a:tabLst/>
            </a:pPr>
            <a:r>
              <a:rPr kumimoji="0" lang="ru-RU" sz="2400" b="0" i="0" u="none" strike="noStrike" cap="none" normalizeH="0" baseline="0" dirty="0" smtClean="0">
                <a:ln>
                  <a:noFill/>
                </a:ln>
                <a:solidFill>
                  <a:schemeClr val="tx1"/>
                </a:solidFill>
                <a:effectLst/>
                <a:latin typeface="Arial" pitchFamily="34" charset="0"/>
                <a:ea typeface="Times New Roman" pitchFamily="18" charset="0"/>
              </a:rPr>
              <a:t>выяснить возможность откачки или дренажа донной воды из горящего резервуара;</a:t>
            </a:r>
            <a:endParaRPr kumimoji="0" lang="ru-RU" sz="2400" b="0" i="0" u="none" strike="noStrike" cap="none" normalizeH="0" baseline="0" dirty="0" smtClean="0">
              <a:ln>
                <a:noFill/>
              </a:ln>
              <a:solidFill>
                <a:schemeClr val="tx1"/>
              </a:solidFill>
              <a:effectLst/>
              <a:latin typeface="Arial" pitchFamily="34" charset="0"/>
            </a:endParaRPr>
          </a:p>
          <a:p>
            <a:pPr marR="0" lvl="0" indent="715963" algn="just" defTabSz="914400" rtl="0" eaLnBrk="0" fontAlgn="base" latinLnBrk="0" hangingPunct="0">
              <a:lnSpc>
                <a:spcPct val="100000"/>
              </a:lnSpc>
              <a:spcBef>
                <a:spcPct val="0"/>
              </a:spcBef>
              <a:spcAft>
                <a:spcPct val="0"/>
              </a:spcAft>
              <a:buClr>
                <a:srgbClr val="FF0000"/>
              </a:buClr>
              <a:buSzPct val="110000"/>
              <a:buFont typeface="Wingdings" pitchFamily="2" charset="2"/>
              <a:buChar char="Ø"/>
              <a:tabLst/>
            </a:pPr>
            <a:r>
              <a:rPr kumimoji="0" lang="ru-RU" sz="2400" b="0" i="0" u="none" strike="noStrike" cap="none" normalizeH="0" baseline="0" dirty="0" smtClean="0">
                <a:ln>
                  <a:noFill/>
                </a:ln>
                <a:solidFill>
                  <a:schemeClr val="tx1"/>
                </a:solidFill>
                <a:effectLst/>
                <a:latin typeface="Arial" pitchFamily="34" charset="0"/>
                <a:ea typeface="Times New Roman" pitchFamily="18" charset="0"/>
              </a:rPr>
              <a:t>определить возможность быстрой доставки пенообразующих веществ с соседних объектов;</a:t>
            </a:r>
            <a:endParaRPr kumimoji="0" lang="ru-RU" sz="24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7" name="Rectangle 1"/>
          <p:cNvSpPr>
            <a:spLocks noChangeArrowheads="1"/>
          </p:cNvSpPr>
          <p:nvPr/>
        </p:nvSpPr>
        <p:spPr bwMode="auto">
          <a:xfrm>
            <a:off x="755576" y="724635"/>
            <a:ext cx="7488832" cy="38472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Определяется способ тушения пожара.</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dirty="0" smtClean="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2400" dirty="0" smtClean="0">
              <a:latin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846638" algn="l"/>
              </a:tabLst>
            </a:pPr>
            <a:r>
              <a:rPr kumimoji="0" lang="ru-RU" sz="2400"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Пенная атака для тушения пожара в резервуаре должна осуществляться одним из следующих способов:</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2400" b="0" i="0" u="none" strike="noStrike" cap="none" normalizeH="0" baseline="0" dirty="0" smtClean="0">
              <a:ln>
                <a:noFill/>
              </a:ln>
              <a:solidFill>
                <a:schemeClr val="tx1"/>
              </a:solidFill>
              <a:effectLst/>
              <a:latin typeface="Arial" pitchFamily="34" charset="0"/>
            </a:endParaRPr>
          </a:p>
          <a:p>
            <a:pPr marR="0" lvl="0" indent="625475" algn="just" defTabSz="914400" rtl="0" eaLnBrk="0" fontAlgn="base" latinLnBrk="0" hangingPunct="0">
              <a:lnSpc>
                <a:spcPct val="100000"/>
              </a:lnSpc>
              <a:spcBef>
                <a:spcPct val="0"/>
              </a:spcBef>
              <a:spcAft>
                <a:spcPct val="0"/>
              </a:spcAft>
              <a:buClr>
                <a:srgbClr val="FF0000"/>
              </a:buClr>
              <a:buSzPct val="110000"/>
              <a:buFont typeface="Wingdings" pitchFamily="2" charset="2"/>
              <a:buChar char="v"/>
              <a:tabLst/>
            </a:pPr>
            <a:endParaRPr kumimoji="0" lang="ru-RU" sz="2400" b="0" i="0" u="none" strike="noStrike" cap="none" normalizeH="0" baseline="0" dirty="0" smtClean="0">
              <a:ln>
                <a:noFill/>
              </a:ln>
              <a:solidFill>
                <a:schemeClr val="tx1"/>
              </a:solidFill>
              <a:effectLst/>
              <a:latin typeface="Arial" pitchFamily="34" charset="0"/>
            </a:endParaRPr>
          </a:p>
          <a:p>
            <a:pPr marR="0" lvl="0" indent="625475" algn="just" defTabSz="914400" rtl="0" eaLnBrk="0" fontAlgn="base" latinLnBrk="0" hangingPunct="0">
              <a:lnSpc>
                <a:spcPct val="100000"/>
              </a:lnSpc>
              <a:spcBef>
                <a:spcPct val="0"/>
              </a:spcBef>
              <a:spcAft>
                <a:spcPct val="0"/>
              </a:spcAft>
              <a:buClr>
                <a:srgbClr val="FF0000"/>
              </a:buClr>
              <a:buSzPct val="110000"/>
              <a:buFont typeface="Wingdings" pitchFamily="2" charset="2"/>
              <a:buChar char="v"/>
              <a:tabLst/>
            </a:pPr>
            <a:endParaRPr kumimoji="0" lang="ru-RU" sz="24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C:\Documents and Settings\Администратор\Мои документы\Мои результаты сканирования\2010-09 (сен)\тушение пеной.tif.orig.tif"/>
          <p:cNvPicPr>
            <a:picLocks noChangeAspect="1" noChangeArrowheads="1"/>
          </p:cNvPicPr>
          <p:nvPr/>
        </p:nvPicPr>
        <p:blipFill>
          <a:blip r:embed="rId2" cstate="print"/>
          <a:srcRect/>
          <a:stretch>
            <a:fillRect/>
          </a:stretch>
        </p:blipFill>
        <p:spPr bwMode="auto">
          <a:xfrm>
            <a:off x="323528" y="2564904"/>
            <a:ext cx="8496943" cy="3836561"/>
          </a:xfrm>
          <a:prstGeom prst="rect">
            <a:avLst/>
          </a:prstGeom>
          <a:noFill/>
        </p:spPr>
      </p:pic>
      <p:sp>
        <p:nvSpPr>
          <p:cNvPr id="4" name="Прямоугольник 3"/>
          <p:cNvSpPr/>
          <p:nvPr/>
        </p:nvSpPr>
        <p:spPr>
          <a:xfrm>
            <a:off x="827584" y="692696"/>
            <a:ext cx="7560840" cy="1569660"/>
          </a:xfrm>
          <a:prstGeom prst="rect">
            <a:avLst/>
          </a:prstGeom>
        </p:spPr>
        <p:txBody>
          <a:bodyPr wrap="square">
            <a:spAutoFit/>
          </a:bodyPr>
          <a:lstStyle/>
          <a:p>
            <a:pPr lvl="0" indent="625475" algn="just" eaLnBrk="0" fontAlgn="base" hangingPunct="0">
              <a:spcBef>
                <a:spcPct val="0"/>
              </a:spcBef>
              <a:spcAft>
                <a:spcPct val="0"/>
              </a:spcAft>
              <a:buClr>
                <a:srgbClr val="FF0000"/>
              </a:buClr>
              <a:buSzPct val="110000"/>
              <a:buFont typeface="Wingdings" pitchFamily="2" charset="2"/>
              <a:buChar char="v"/>
            </a:pPr>
            <a:r>
              <a:rPr lang="ru-RU" sz="2400" dirty="0" smtClean="0">
                <a:solidFill>
                  <a:srgbClr val="000000"/>
                </a:solidFill>
                <a:latin typeface="Arial" pitchFamily="34" charset="0"/>
                <a:ea typeface="Times New Roman" pitchFamily="18" charset="0"/>
                <a:cs typeface="Times New Roman" pitchFamily="18" charset="0"/>
              </a:rPr>
              <a:t>подачей пены средней кратности с помощью </a:t>
            </a:r>
            <a:r>
              <a:rPr lang="ru-RU" sz="2400" dirty="0" err="1" smtClean="0">
                <a:solidFill>
                  <a:srgbClr val="000000"/>
                </a:solidFill>
                <a:latin typeface="Arial" pitchFamily="34" charset="0"/>
                <a:ea typeface="Times New Roman" pitchFamily="18" charset="0"/>
                <a:cs typeface="Times New Roman" pitchFamily="18" charset="0"/>
              </a:rPr>
              <a:t>пеноподъемников</a:t>
            </a:r>
            <a:r>
              <a:rPr lang="ru-RU" sz="2400" dirty="0" smtClean="0">
                <a:solidFill>
                  <a:srgbClr val="000000"/>
                </a:solidFill>
                <a:latin typeface="Arial" pitchFamily="34" charset="0"/>
                <a:ea typeface="Times New Roman" pitchFamily="18" charset="0"/>
                <a:cs typeface="Times New Roman" pitchFamily="18" charset="0"/>
              </a:rPr>
              <a:t>, техники, приспособленной для ее подачи, или стационарных </a:t>
            </a:r>
            <a:r>
              <a:rPr lang="ru-RU" sz="2400" dirty="0" err="1" smtClean="0">
                <a:solidFill>
                  <a:srgbClr val="000000"/>
                </a:solidFill>
                <a:latin typeface="Arial" pitchFamily="34" charset="0"/>
                <a:ea typeface="Times New Roman" pitchFamily="18" charset="0"/>
                <a:cs typeface="Times New Roman" pitchFamily="18" charset="0"/>
              </a:rPr>
              <a:t>пенокамер</a:t>
            </a:r>
            <a:r>
              <a:rPr lang="ru-RU" sz="2400" dirty="0" smtClean="0">
                <a:solidFill>
                  <a:srgbClr val="000000"/>
                </a:solidFill>
                <a:latin typeface="Arial" pitchFamily="34" charset="0"/>
                <a:ea typeface="Times New Roman" pitchFamily="18" charset="0"/>
                <a:cs typeface="Times New Roman" pitchFamily="18" charset="0"/>
              </a:rPr>
              <a:t> в случае их работоспособности;</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0706" name="Picture 2" descr="Картинка 10 из 15">
            <a:hlinkClick r:id="rId2"/>
          </p:cNvPr>
          <p:cNvPicPr>
            <a:picLocks noChangeAspect="1" noChangeArrowheads="1"/>
          </p:cNvPicPr>
          <p:nvPr/>
        </p:nvPicPr>
        <p:blipFill>
          <a:blip r:embed="rId3" cstate="print"/>
          <a:srcRect/>
          <a:stretch>
            <a:fillRect/>
          </a:stretch>
        </p:blipFill>
        <p:spPr bwMode="auto">
          <a:xfrm>
            <a:off x="3707904" y="0"/>
            <a:ext cx="1754999" cy="2492896"/>
          </a:xfrm>
          <a:prstGeom prst="rect">
            <a:avLst/>
          </a:prstGeom>
          <a:noFill/>
        </p:spPr>
      </p:pic>
      <p:pic>
        <p:nvPicPr>
          <p:cNvPr id="200708" name="Picture 4" descr="http://www.jion.ru/components/com_virtuemart/shop_image/product/77e2d71942e2f51e17c32e15efa86e1f.jpg"/>
          <p:cNvPicPr>
            <a:picLocks noChangeAspect="1" noChangeArrowheads="1"/>
          </p:cNvPicPr>
          <p:nvPr/>
        </p:nvPicPr>
        <p:blipFill>
          <a:blip r:embed="rId4" cstate="print"/>
          <a:srcRect/>
          <a:stretch>
            <a:fillRect/>
          </a:stretch>
        </p:blipFill>
        <p:spPr bwMode="auto">
          <a:xfrm>
            <a:off x="0" y="-1"/>
            <a:ext cx="3733801" cy="6858001"/>
          </a:xfrm>
          <a:prstGeom prst="rect">
            <a:avLst/>
          </a:prstGeom>
          <a:noFill/>
        </p:spPr>
      </p:pic>
      <p:pic>
        <p:nvPicPr>
          <p:cNvPr id="200710" name="Picture 6" descr="http://www.jion.ru/components/com_virtuemart/shop_image/product/aaa28d6afa6ba2ec0acf599547ddf2af.jpg"/>
          <p:cNvPicPr>
            <a:picLocks noChangeAspect="1" noChangeArrowheads="1"/>
          </p:cNvPicPr>
          <p:nvPr/>
        </p:nvPicPr>
        <p:blipFill>
          <a:blip r:embed="rId5" cstate="print"/>
          <a:srcRect/>
          <a:stretch>
            <a:fillRect/>
          </a:stretch>
        </p:blipFill>
        <p:spPr bwMode="auto">
          <a:xfrm>
            <a:off x="5388560" y="0"/>
            <a:ext cx="3755440" cy="2996952"/>
          </a:xfrm>
          <a:prstGeom prst="rect">
            <a:avLst/>
          </a:prstGeom>
          <a:noFill/>
        </p:spPr>
      </p:pic>
      <p:sp>
        <p:nvSpPr>
          <p:cNvPr id="5" name="Прямоугольник 4"/>
          <p:cNvSpPr/>
          <p:nvPr/>
        </p:nvSpPr>
        <p:spPr>
          <a:xfrm>
            <a:off x="3707904" y="3933056"/>
            <a:ext cx="5184576" cy="1224136"/>
          </a:xfrm>
          <a:prstGeom prst="rect">
            <a:avLst/>
          </a:prstGeom>
        </p:spPr>
        <p:txBody>
          <a:bodyPr wrap="square">
            <a:spAutoFit/>
          </a:bodyPr>
          <a:lstStyle/>
          <a:p>
            <a:pPr lvl="0" indent="625475" algn="just" eaLnBrk="0" fontAlgn="base" hangingPunct="0">
              <a:spcBef>
                <a:spcPct val="0"/>
              </a:spcBef>
              <a:spcAft>
                <a:spcPct val="0"/>
              </a:spcAft>
              <a:buClr>
                <a:srgbClr val="FF0000"/>
              </a:buClr>
              <a:buSzPct val="110000"/>
              <a:buFont typeface="Wingdings" pitchFamily="2" charset="2"/>
              <a:buChar char="v"/>
            </a:pPr>
            <a:r>
              <a:rPr lang="ru-RU" sz="2400" dirty="0" smtClean="0">
                <a:solidFill>
                  <a:srgbClr val="000000"/>
                </a:solidFill>
                <a:latin typeface="Arial" pitchFamily="34" charset="0"/>
                <a:ea typeface="Times New Roman" pitchFamily="18" charset="0"/>
                <a:cs typeface="Times New Roman" pitchFamily="18" charset="0"/>
              </a:rPr>
              <a:t>подачей пены низкой кратности на поверхность горючей жидкости с помощью мониторов;</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218" name="Picture 2" descr="C:\Documents and Settings\Администратор\Мои документы\Мои результаты сканирования\2010-09 (сен)\подслойное.jpg"/>
          <p:cNvPicPr>
            <a:picLocks noChangeAspect="1" noChangeArrowheads="1"/>
          </p:cNvPicPr>
          <p:nvPr/>
        </p:nvPicPr>
        <p:blipFill>
          <a:blip r:embed="rId2" cstate="print"/>
          <a:srcRect/>
          <a:stretch>
            <a:fillRect/>
          </a:stretch>
        </p:blipFill>
        <p:spPr bwMode="auto">
          <a:xfrm>
            <a:off x="467544" y="1628800"/>
            <a:ext cx="8260392" cy="4968552"/>
          </a:xfrm>
          <a:prstGeom prst="rect">
            <a:avLst/>
          </a:prstGeom>
          <a:noFill/>
        </p:spPr>
      </p:pic>
      <p:sp>
        <p:nvSpPr>
          <p:cNvPr id="3" name="Прямоугольник 2"/>
          <p:cNvSpPr/>
          <p:nvPr/>
        </p:nvSpPr>
        <p:spPr>
          <a:xfrm>
            <a:off x="827584" y="260649"/>
            <a:ext cx="7560840" cy="1224135"/>
          </a:xfrm>
          <a:prstGeom prst="rect">
            <a:avLst/>
          </a:prstGeom>
        </p:spPr>
        <p:txBody>
          <a:bodyPr wrap="square">
            <a:spAutoFit/>
          </a:bodyPr>
          <a:lstStyle/>
          <a:p>
            <a:pPr lvl="0" indent="625475" algn="just" eaLnBrk="0" fontAlgn="base" hangingPunct="0">
              <a:spcBef>
                <a:spcPct val="0"/>
              </a:spcBef>
              <a:spcAft>
                <a:spcPct val="0"/>
              </a:spcAft>
              <a:buClr>
                <a:srgbClr val="FF0000"/>
              </a:buClr>
              <a:buSzPct val="110000"/>
              <a:buFont typeface="Wingdings" pitchFamily="2" charset="2"/>
              <a:buChar char="v"/>
            </a:pPr>
            <a:r>
              <a:rPr lang="ru-RU" sz="2400" dirty="0" smtClean="0">
                <a:solidFill>
                  <a:srgbClr val="000000"/>
                </a:solidFill>
                <a:latin typeface="Arial" pitchFamily="34" charset="0"/>
                <a:ea typeface="Times New Roman" pitchFamily="18" charset="0"/>
                <a:cs typeface="Times New Roman" pitchFamily="18" charset="0"/>
              </a:rPr>
              <a:t>подачей пены низкой кратности в слой горючей жидкости (при наличии системы </a:t>
            </a:r>
            <a:r>
              <a:rPr lang="ru-RU" sz="2400" dirty="0" err="1" smtClean="0">
                <a:solidFill>
                  <a:srgbClr val="000000"/>
                </a:solidFill>
                <a:latin typeface="Arial" pitchFamily="34" charset="0"/>
                <a:ea typeface="Times New Roman" pitchFamily="18" charset="0"/>
                <a:cs typeface="Times New Roman" pitchFamily="18" charset="0"/>
              </a:rPr>
              <a:t>подслойного</a:t>
            </a:r>
            <a:r>
              <a:rPr lang="ru-RU" sz="2400" dirty="0" smtClean="0">
                <a:solidFill>
                  <a:srgbClr val="000000"/>
                </a:solidFill>
                <a:latin typeface="Arial" pitchFamily="34" charset="0"/>
                <a:ea typeface="Times New Roman" pitchFamily="18" charset="0"/>
                <a:cs typeface="Times New Roman" pitchFamily="18" charset="0"/>
              </a:rPr>
              <a:t> тушения).</a:t>
            </a:r>
            <a:endParaRPr lang="ru-RU" sz="2400" dirty="0" smtClean="0">
              <a:latin typeface="Arial" pitchFamily="34" charset="0"/>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194" name="Picture 2" descr="C:\Documents and Settings\Администратор\Мои документы\Мои результаты сканирования\2010-09 (сен)\тушение пеной СК.jpg"/>
          <p:cNvPicPr>
            <a:picLocks noChangeAspect="1" noChangeArrowheads="1"/>
          </p:cNvPicPr>
          <p:nvPr/>
        </p:nvPicPr>
        <p:blipFill>
          <a:blip r:embed="rId2" cstate="print"/>
          <a:srcRect/>
          <a:stretch>
            <a:fillRect/>
          </a:stretch>
        </p:blipFill>
        <p:spPr bwMode="auto">
          <a:xfrm>
            <a:off x="395536" y="548680"/>
            <a:ext cx="8285834" cy="3876700"/>
          </a:xfrm>
          <a:prstGeom prst="rect">
            <a:avLst/>
          </a:prstGeom>
          <a:noFill/>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99592" y="2276872"/>
            <a:ext cx="7560840" cy="1077218"/>
          </a:xfrm>
          <a:prstGeom prst="rect">
            <a:avLst/>
          </a:prstGeom>
          <a:noFill/>
        </p:spPr>
        <p:txBody>
          <a:bodyPr wrap="square" rtlCol="0">
            <a:spAutoFit/>
          </a:bodyPr>
          <a:lstStyle/>
          <a:p>
            <a:pPr algn="ctr"/>
            <a:r>
              <a:rPr lang="ru-RU" sz="3200" b="1" dirty="0" smtClean="0"/>
              <a:t>ПОДГОТОВКА И ПРОВЕДЕНИЕ ПЕННОЙ АТАКИ</a:t>
            </a:r>
            <a:endParaRPr lang="ru-RU" sz="3200"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Картинка 8 из 4938"/>
          <p:cNvPicPr>
            <a:picLocks noChangeAspect="1" noChangeArrowheads="1"/>
          </p:cNvPicPr>
          <p:nvPr/>
        </p:nvPicPr>
        <p:blipFill>
          <a:blip r:embed="rId2" cstate="print"/>
          <a:srcRect/>
          <a:stretch>
            <a:fillRect/>
          </a:stretch>
        </p:blipFill>
        <p:spPr bwMode="auto">
          <a:xfrm>
            <a:off x="0" y="0"/>
            <a:ext cx="4473575" cy="3357563"/>
          </a:xfrm>
          <a:prstGeom prst="rect">
            <a:avLst/>
          </a:prstGeom>
          <a:noFill/>
          <a:ln w="9525">
            <a:noFill/>
            <a:miter lim="800000"/>
            <a:headEnd/>
            <a:tailEnd/>
          </a:ln>
        </p:spPr>
      </p:pic>
      <p:pic>
        <p:nvPicPr>
          <p:cNvPr id="8195" name="Picture 6" descr="Картинка 23 из 4938"/>
          <p:cNvPicPr>
            <a:picLocks noChangeAspect="1" noChangeArrowheads="1"/>
          </p:cNvPicPr>
          <p:nvPr/>
        </p:nvPicPr>
        <p:blipFill>
          <a:blip r:embed="rId3" cstate="print"/>
          <a:srcRect/>
          <a:stretch>
            <a:fillRect/>
          </a:stretch>
        </p:blipFill>
        <p:spPr bwMode="auto">
          <a:xfrm>
            <a:off x="4643438" y="0"/>
            <a:ext cx="4500562" cy="3378200"/>
          </a:xfrm>
          <a:prstGeom prst="rect">
            <a:avLst/>
          </a:prstGeom>
          <a:noFill/>
          <a:ln w="9525">
            <a:noFill/>
            <a:miter lim="800000"/>
            <a:headEnd/>
            <a:tailEnd/>
          </a:ln>
        </p:spPr>
      </p:pic>
      <p:pic>
        <p:nvPicPr>
          <p:cNvPr id="8196" name="Picture 8" descr="Картинка 27 из 4938"/>
          <p:cNvPicPr>
            <a:picLocks noChangeAspect="1" noChangeArrowheads="1"/>
          </p:cNvPicPr>
          <p:nvPr/>
        </p:nvPicPr>
        <p:blipFill>
          <a:blip r:embed="rId4" cstate="print"/>
          <a:srcRect/>
          <a:stretch>
            <a:fillRect/>
          </a:stretch>
        </p:blipFill>
        <p:spPr bwMode="auto">
          <a:xfrm>
            <a:off x="4643438" y="3479800"/>
            <a:ext cx="4500562" cy="3378200"/>
          </a:xfrm>
          <a:prstGeom prst="rect">
            <a:avLst/>
          </a:prstGeom>
          <a:noFill/>
          <a:ln w="9525">
            <a:noFill/>
            <a:miter lim="800000"/>
            <a:headEnd/>
            <a:tailEnd/>
          </a:ln>
        </p:spPr>
      </p:pic>
      <p:pic>
        <p:nvPicPr>
          <p:cNvPr id="8197" name="Picture 4" descr="Картинка 163 из 4938"/>
          <p:cNvPicPr>
            <a:picLocks noChangeAspect="1" noChangeArrowheads="1"/>
          </p:cNvPicPr>
          <p:nvPr/>
        </p:nvPicPr>
        <p:blipFill>
          <a:blip r:embed="rId5" cstate="print"/>
          <a:srcRect/>
          <a:stretch>
            <a:fillRect/>
          </a:stretch>
        </p:blipFill>
        <p:spPr bwMode="auto">
          <a:xfrm>
            <a:off x="0" y="3500438"/>
            <a:ext cx="4548188" cy="33575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29" name="Rectangle 1"/>
          <p:cNvSpPr>
            <a:spLocks noChangeArrowheads="1"/>
          </p:cNvSpPr>
          <p:nvPr/>
        </p:nvSpPr>
        <p:spPr bwMode="auto">
          <a:xfrm>
            <a:off x="827584" y="837292"/>
            <a:ext cx="7488832"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Подготовка к пенной атаке необходимо проводить в короткие сроки. </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800"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РТП лично контролирует места установки пожарной техники, ход подготовки пенной атаки, определяет места установки </a:t>
            </a:r>
            <a:r>
              <a:rPr kumimoji="0" lang="ru-RU" sz="2800" b="0" i="0" u="none" strike="noStrike" cap="none" normalizeH="0" baseline="0" dirty="0" err="1" smtClean="0">
                <a:ln>
                  <a:noFill/>
                </a:ln>
                <a:solidFill>
                  <a:srgbClr val="000000"/>
                </a:solidFill>
                <a:effectLst/>
                <a:latin typeface="Arial" pitchFamily="34" charset="0"/>
                <a:ea typeface="Times New Roman" pitchFamily="18" charset="0"/>
                <a:cs typeface="Times New Roman" pitchFamily="18" charset="0"/>
              </a:rPr>
              <a:t>пеноподъемников</a:t>
            </a:r>
            <a:r>
              <a:rPr kumimoji="0" lang="ru-RU" sz="2800"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 проверяет правильность расчетных данных для проведения пенной атаки.</a:t>
            </a:r>
            <a:endParaRPr kumimoji="0" lang="ru-RU" sz="28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Rectangle 1"/>
          <p:cNvSpPr>
            <a:spLocks noChangeArrowheads="1"/>
          </p:cNvSpPr>
          <p:nvPr/>
        </p:nvSpPr>
        <p:spPr bwMode="auto">
          <a:xfrm>
            <a:off x="827584" y="1560412"/>
            <a:ext cx="7560840" cy="32441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ru-RU" sz="2800"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Все операции по откачке нефтепродукта из горящего и соседних резервуаров должны проводиться только с разрешения администрации объекта и по согласованию с РТП. </a:t>
            </a:r>
            <a:endParaRPr kumimoji="0" lang="ru-RU" sz="28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49" name="Rectangle 1"/>
          <p:cNvSpPr>
            <a:spLocks noChangeArrowheads="1"/>
          </p:cNvSpPr>
          <p:nvPr/>
        </p:nvSpPr>
        <p:spPr bwMode="auto">
          <a:xfrm>
            <a:off x="827584" y="1081192"/>
            <a:ext cx="7560840" cy="458587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Для подготовки пенной атаки необходимо</a:t>
            </a:r>
            <a:r>
              <a:rPr kumimoji="0" lang="ru-RU" sz="2400"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dirty="0" smtClean="0">
              <a:ln>
                <a:noFill/>
              </a:ln>
              <a:solidFill>
                <a:schemeClr val="tx1"/>
              </a:solidFill>
              <a:effectLst/>
              <a:latin typeface="Arial" pitchFamily="34" charset="0"/>
            </a:endParaRPr>
          </a:p>
          <a:p>
            <a:pPr marR="0" lvl="0" indent="715963" algn="just" defTabSz="914400" rtl="0" eaLnBrk="0" fontAlgn="base" latinLnBrk="0" hangingPunct="0">
              <a:lnSpc>
                <a:spcPct val="100000"/>
              </a:lnSpc>
              <a:spcBef>
                <a:spcPct val="0"/>
              </a:spcBef>
              <a:spcAft>
                <a:spcPct val="0"/>
              </a:spcAft>
              <a:buClr>
                <a:srgbClr val="FF0000"/>
              </a:buClr>
              <a:buSzTx/>
              <a:buFont typeface="Wingdings" pitchFamily="2" charset="2"/>
              <a:buChar char="q"/>
              <a:tabLst/>
            </a:pPr>
            <a:r>
              <a:rPr kumimoji="0" lang="ru-RU" sz="2400"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назначить из числа наиболее опытных лиц начальствующего состава пожарной охраны начальника боевого участка по подготовке и проведению пенной атаки;</a:t>
            </a:r>
          </a:p>
          <a:p>
            <a:pPr marR="0" lvl="0" indent="715963" algn="just" defTabSz="914400" rtl="0" eaLnBrk="0" fontAlgn="base" latinLnBrk="0" hangingPunct="0">
              <a:lnSpc>
                <a:spcPct val="100000"/>
              </a:lnSpc>
              <a:spcBef>
                <a:spcPct val="0"/>
              </a:spcBef>
              <a:spcAft>
                <a:spcPct val="0"/>
              </a:spcAft>
              <a:buClr>
                <a:srgbClr val="FF0000"/>
              </a:buClr>
              <a:buSzTx/>
              <a:buFont typeface="Wingdings" pitchFamily="2" charset="2"/>
              <a:buChar char="q"/>
              <a:tabLst/>
            </a:pPr>
            <a:endParaRPr kumimoji="0" lang="ru-RU" sz="2400" b="0" i="0" u="none" strike="noStrike" cap="none" normalizeH="0" baseline="0" dirty="0" smtClean="0">
              <a:ln>
                <a:noFill/>
              </a:ln>
              <a:solidFill>
                <a:schemeClr val="tx1"/>
              </a:solidFill>
              <a:effectLst/>
              <a:latin typeface="Arial" pitchFamily="34" charset="0"/>
            </a:endParaRPr>
          </a:p>
          <a:p>
            <a:pPr marR="0" lvl="0" indent="715963" algn="just" defTabSz="914400" rtl="0" eaLnBrk="0" fontAlgn="base" latinLnBrk="0" hangingPunct="0">
              <a:lnSpc>
                <a:spcPct val="100000"/>
              </a:lnSpc>
              <a:spcBef>
                <a:spcPct val="0"/>
              </a:spcBef>
              <a:spcAft>
                <a:spcPct val="0"/>
              </a:spcAft>
              <a:buClr>
                <a:srgbClr val="FF0000"/>
              </a:buClr>
              <a:buSzTx/>
              <a:buFont typeface="Wingdings" pitchFamily="2" charset="2"/>
              <a:buChar char="q"/>
              <a:tabLst/>
            </a:pPr>
            <a:r>
              <a:rPr kumimoji="0" lang="ru-RU" sz="2400"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сосредоточить на месте пожара расчетное количество сил и средств. </a:t>
            </a:r>
            <a:r>
              <a:rPr kumimoji="0" lang="ru-RU" sz="2400" b="0" i="0" u="none" strike="noStrike" cap="none" normalizeH="0" baseline="0" dirty="0" smtClean="0">
                <a:ln>
                  <a:noFill/>
                </a:ln>
                <a:solidFill>
                  <a:srgbClr val="0070C0"/>
                </a:solidFill>
                <a:effectLst/>
                <a:latin typeface="Arial" pitchFamily="34" charset="0"/>
                <a:ea typeface="Times New Roman" pitchFamily="18" charset="0"/>
                <a:cs typeface="Times New Roman" pitchFamily="18" charset="0"/>
              </a:rPr>
              <a:t>Запас пенообразователя и воды принимается </a:t>
            </a:r>
            <a:r>
              <a:rPr kumimoji="0" lang="ru-RU" sz="2400" b="0" i="0" u="none" strike="noStrike" cap="none" normalizeH="0" baseline="0" dirty="0" smtClean="0">
                <a:ln>
                  <a:noFill/>
                </a:ln>
                <a:solidFill>
                  <a:srgbClr val="FF0000"/>
                </a:solidFill>
                <a:effectLst/>
                <a:latin typeface="Arial" pitchFamily="34" charset="0"/>
                <a:ea typeface="Times New Roman" pitchFamily="18" charset="0"/>
                <a:cs typeface="Times New Roman" pitchFamily="18" charset="0"/>
              </a:rPr>
              <a:t>трехкратным </a:t>
            </a:r>
            <a:r>
              <a:rPr kumimoji="0" lang="ru-RU" sz="2400" b="0" i="0" u="none" strike="noStrike" cap="none" normalizeH="0" baseline="0" dirty="0" smtClean="0">
                <a:ln>
                  <a:noFill/>
                </a:ln>
                <a:solidFill>
                  <a:srgbClr val="0070C0"/>
                </a:solidFill>
                <a:effectLst/>
                <a:latin typeface="Arial" pitchFamily="34" charset="0"/>
                <a:ea typeface="Times New Roman" pitchFamily="18" charset="0"/>
                <a:cs typeface="Times New Roman" pitchFamily="18" charset="0"/>
              </a:rPr>
              <a:t>при расчетном времени тушения 15 мин - при подаче пены сверху и 10 мин - при подаче пены под слой горючего;</a:t>
            </a:r>
            <a:endParaRPr kumimoji="0" lang="ru-RU" sz="2400" b="0" i="0" u="none" strike="noStrike" cap="none" normalizeH="0" baseline="0" dirty="0" smtClean="0">
              <a:ln>
                <a:noFill/>
              </a:ln>
              <a:solidFill>
                <a:srgbClr val="0070C0"/>
              </a:solidFill>
              <a:effectLst/>
              <a:latin typeface="Arial" pitchFamily="34" charset="0"/>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27584" y="332656"/>
            <a:ext cx="7488832" cy="461665"/>
          </a:xfrm>
          <a:prstGeom prst="rect">
            <a:avLst/>
          </a:prstGeom>
        </p:spPr>
        <p:txBody>
          <a:bodyPr wrap="square">
            <a:spAutoFit/>
          </a:bodyPr>
          <a:lstStyle/>
          <a:p>
            <a:pPr lvl="0" indent="715963" algn="just" eaLnBrk="0" fontAlgn="base" hangingPunct="0">
              <a:spcBef>
                <a:spcPct val="0"/>
              </a:spcBef>
              <a:spcAft>
                <a:spcPct val="0"/>
              </a:spcAft>
              <a:buClr>
                <a:srgbClr val="FF0000"/>
              </a:buClr>
              <a:buFont typeface="Wingdings" pitchFamily="2" charset="2"/>
              <a:buChar char="q"/>
            </a:pPr>
            <a:r>
              <a:rPr lang="ru-RU" sz="2400" dirty="0" smtClean="0">
                <a:solidFill>
                  <a:srgbClr val="000000"/>
                </a:solidFill>
                <a:latin typeface="Arial" pitchFamily="34" charset="0"/>
                <a:ea typeface="Times New Roman" pitchFamily="18" charset="0"/>
                <a:cs typeface="Times New Roman" pitchFamily="18" charset="0"/>
              </a:rPr>
              <a:t>собрать схему подачи пены;</a:t>
            </a:r>
          </a:p>
        </p:txBody>
      </p:sp>
      <p:pic>
        <p:nvPicPr>
          <p:cNvPr id="3" name="Рисунок 34" descr="http://www.paral.ru/snip/rd/rukovod/image/image32.gif"/>
          <p:cNvPicPr>
            <a:picLocks noChangeAspect="1" noChangeArrowheads="1"/>
          </p:cNvPicPr>
          <p:nvPr/>
        </p:nvPicPr>
        <p:blipFill>
          <a:blip r:embed="rId2" cstate="print"/>
          <a:srcRect/>
          <a:stretch>
            <a:fillRect/>
          </a:stretch>
        </p:blipFill>
        <p:spPr bwMode="auto">
          <a:xfrm>
            <a:off x="179512" y="1916832"/>
            <a:ext cx="8590867" cy="2880320"/>
          </a:xfrm>
          <a:prstGeom prst="rect">
            <a:avLst/>
          </a:prstGeom>
          <a:noFill/>
        </p:spPr>
      </p:pic>
      <p:sp>
        <p:nvSpPr>
          <p:cNvPr id="4" name="Rectangle 3"/>
          <p:cNvSpPr>
            <a:spLocks noChangeArrowheads="1"/>
          </p:cNvSpPr>
          <p:nvPr/>
        </p:nvSpPr>
        <p:spPr bwMode="auto">
          <a:xfrm rot="10800000" flipV="1">
            <a:off x="467544" y="5003884"/>
            <a:ext cx="8676456"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1"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Рис. 1. Принципиальная схема тушения пожара в резервуаре пеной средней кратности с использованием механизированного </a:t>
            </a:r>
            <a:r>
              <a:rPr kumimoji="0" lang="ru-RU" sz="2400" b="0" i="1" u="none" strike="noStrike" cap="none" normalizeH="0" baseline="0" dirty="0" err="1" smtClean="0">
                <a:ln>
                  <a:noFill/>
                </a:ln>
                <a:solidFill>
                  <a:srgbClr val="000000"/>
                </a:solidFill>
                <a:effectLst/>
                <a:latin typeface="Arial" pitchFamily="34" charset="0"/>
                <a:ea typeface="Times New Roman" pitchFamily="18" charset="0"/>
                <a:cs typeface="Times New Roman" pitchFamily="18" charset="0"/>
              </a:rPr>
              <a:t>пеноподъемника</a:t>
            </a:r>
            <a:endParaRPr kumimoji="0" lang="ru-RU" sz="24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0946" name="Рисунок 35" descr="http://www.paral.ru/snip/rd/rukovod/image/image33.gif"/>
          <p:cNvPicPr>
            <a:picLocks noChangeAspect="1" noChangeArrowheads="1"/>
          </p:cNvPicPr>
          <p:nvPr/>
        </p:nvPicPr>
        <p:blipFill>
          <a:blip r:embed="rId2" cstate="print"/>
          <a:srcRect/>
          <a:stretch>
            <a:fillRect/>
          </a:stretch>
        </p:blipFill>
        <p:spPr bwMode="auto">
          <a:xfrm>
            <a:off x="323528" y="908720"/>
            <a:ext cx="8532440" cy="2624749"/>
          </a:xfrm>
          <a:prstGeom prst="rect">
            <a:avLst/>
          </a:prstGeom>
          <a:noFill/>
          <a:ln w="9525">
            <a:noFill/>
            <a:miter lim="800000"/>
            <a:headEnd/>
            <a:tailEnd/>
          </a:ln>
        </p:spPr>
      </p:pic>
      <p:sp>
        <p:nvSpPr>
          <p:cNvPr id="210947" name="Rectangle 3"/>
          <p:cNvSpPr>
            <a:spLocks noChangeArrowheads="1"/>
          </p:cNvSpPr>
          <p:nvPr/>
        </p:nvSpPr>
        <p:spPr bwMode="auto">
          <a:xfrm>
            <a:off x="827584" y="4653136"/>
            <a:ext cx="756084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1"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Рис. 2. Принципиальная схема подачи пены низкой кратности при тушении пожара в резервуаре </a:t>
            </a:r>
            <a:r>
              <a:rPr kumimoji="0" lang="ru-RU" sz="2400" b="0" i="1" u="none" strike="noStrike" cap="none" normalizeH="0" baseline="0" dirty="0" err="1" smtClean="0">
                <a:ln>
                  <a:noFill/>
                </a:ln>
                <a:solidFill>
                  <a:srgbClr val="000000"/>
                </a:solidFill>
                <a:effectLst/>
                <a:latin typeface="Arial" pitchFamily="34" charset="0"/>
                <a:ea typeface="Times New Roman" pitchFamily="18" charset="0"/>
                <a:cs typeface="Times New Roman" pitchFamily="18" charset="0"/>
              </a:rPr>
              <a:t>подслойным</a:t>
            </a:r>
            <a:r>
              <a:rPr kumimoji="0" lang="ru-RU" sz="2400" b="0" i="1"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 методом</a:t>
            </a:r>
            <a:endParaRPr kumimoji="0" lang="ru-RU" sz="24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208900" name="Рисунок 36" descr="http://www.paral.ru/snip/rd/rukovod/image/image34.gif"/>
          <p:cNvPicPr>
            <a:picLocks noChangeAspect="1" noChangeArrowheads="1"/>
          </p:cNvPicPr>
          <p:nvPr/>
        </p:nvPicPr>
        <p:blipFill>
          <a:blip r:embed="rId2" cstate="print"/>
          <a:srcRect/>
          <a:stretch>
            <a:fillRect/>
          </a:stretch>
        </p:blipFill>
        <p:spPr bwMode="auto">
          <a:xfrm>
            <a:off x="395536" y="836712"/>
            <a:ext cx="7782480" cy="3573017"/>
          </a:xfrm>
          <a:prstGeom prst="rect">
            <a:avLst/>
          </a:prstGeom>
          <a:noFill/>
          <a:ln w="9525">
            <a:noFill/>
            <a:miter lim="800000"/>
            <a:headEnd/>
            <a:tailEnd/>
          </a:ln>
        </p:spPr>
      </p:pic>
      <p:sp>
        <p:nvSpPr>
          <p:cNvPr id="208901" name="Rectangle 5"/>
          <p:cNvSpPr>
            <a:spLocks noChangeArrowheads="1"/>
          </p:cNvSpPr>
          <p:nvPr/>
        </p:nvSpPr>
        <p:spPr bwMode="auto">
          <a:xfrm>
            <a:off x="755576" y="5013176"/>
            <a:ext cx="7632848"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1"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Рис. 3. Принципиальная схема тушения пожара в ЖБР пеной средней кратности</a:t>
            </a:r>
            <a:endParaRPr kumimoji="0" lang="ru-RU" sz="24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49" name="Rectangle 1"/>
          <p:cNvSpPr>
            <a:spLocks noChangeArrowheads="1"/>
          </p:cNvSpPr>
          <p:nvPr/>
        </p:nvSpPr>
        <p:spPr bwMode="auto">
          <a:xfrm>
            <a:off x="755576" y="1484784"/>
            <a:ext cx="7560840"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indent="715963" algn="just" defTabSz="914400" rtl="0" eaLnBrk="0" fontAlgn="base" latinLnBrk="0" hangingPunct="0">
              <a:lnSpc>
                <a:spcPct val="100000"/>
              </a:lnSpc>
              <a:spcBef>
                <a:spcPct val="0"/>
              </a:spcBef>
              <a:spcAft>
                <a:spcPct val="0"/>
              </a:spcAft>
              <a:buClr>
                <a:srgbClr val="FF0000"/>
              </a:buClr>
              <a:buSzTx/>
              <a:buFont typeface="Wingdings" pitchFamily="2" charset="2"/>
              <a:buChar char="q"/>
              <a:tabLst/>
            </a:pPr>
            <a:r>
              <a:rPr kumimoji="0" lang="ru-RU" sz="2400"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провести тщательную проверку собранной схемы подачи пены, опробовать работу техники;</a:t>
            </a:r>
          </a:p>
          <a:p>
            <a:pPr marR="0" lvl="0" indent="715963" algn="just" defTabSz="914400" rtl="0" eaLnBrk="0" fontAlgn="base" latinLnBrk="0" hangingPunct="0">
              <a:lnSpc>
                <a:spcPct val="100000"/>
              </a:lnSpc>
              <a:spcBef>
                <a:spcPct val="0"/>
              </a:spcBef>
              <a:spcAft>
                <a:spcPct val="0"/>
              </a:spcAft>
              <a:buClr>
                <a:srgbClr val="FF0000"/>
              </a:buClr>
              <a:buSzTx/>
              <a:buFont typeface="Wingdings" pitchFamily="2" charset="2"/>
              <a:buChar char="q"/>
              <a:tabLst/>
            </a:pPr>
            <a:endParaRPr kumimoji="0" lang="ru-RU" sz="2400" b="0" i="0" u="none" strike="noStrike" cap="none" normalizeH="0" baseline="0" dirty="0" smtClean="0">
              <a:ln>
                <a:noFill/>
              </a:ln>
              <a:solidFill>
                <a:schemeClr val="tx1"/>
              </a:solidFill>
              <a:effectLst/>
              <a:latin typeface="Arial" pitchFamily="34" charset="0"/>
            </a:endParaRPr>
          </a:p>
          <a:p>
            <a:pPr marR="0" lvl="0" indent="715963" algn="just" defTabSz="914400" rtl="0" eaLnBrk="0" fontAlgn="base" latinLnBrk="0" hangingPunct="0">
              <a:lnSpc>
                <a:spcPct val="100000"/>
              </a:lnSpc>
              <a:spcBef>
                <a:spcPct val="0"/>
              </a:spcBef>
              <a:spcAft>
                <a:spcPct val="0"/>
              </a:spcAft>
              <a:buClr>
                <a:srgbClr val="FF0000"/>
              </a:buClr>
              <a:buSzTx/>
              <a:buFont typeface="Wingdings" pitchFamily="2" charset="2"/>
              <a:buChar char="q"/>
              <a:tabLst/>
            </a:pPr>
            <a:r>
              <a:rPr kumimoji="0" lang="ru-RU" sz="2400"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о начале и прекращении пенной атаки объявить по громкоговорящему устройству и продублировать по радиосвязи. Все сигналы на пожаре должны отличаться от сигнала на эвакуацию.</a:t>
            </a:r>
            <a:endParaRPr kumimoji="0" lang="ru-RU" sz="24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Rectangle 1"/>
          <p:cNvSpPr>
            <a:spLocks noChangeArrowheads="1"/>
          </p:cNvSpPr>
          <p:nvPr/>
        </p:nvSpPr>
        <p:spPr bwMode="auto">
          <a:xfrm>
            <a:off x="827584" y="980728"/>
            <a:ext cx="7560840"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 </a:t>
            </a:r>
            <a:r>
              <a:rPr kumimoji="0" lang="ru-RU" sz="2800"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Тушение пожара в резервуарах с понтоном следует осуществлять как в резервуарах со стационарной крышей без понтона. Расчетная площадь горения принимается равной всей площади резервуара.</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8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800"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В резервуаре с плавающей крышей расчетная площадь горения и тактические приемы тушения определяются площадью пожара.</a:t>
            </a:r>
            <a:endParaRPr kumimoji="0" lang="ru-RU" sz="28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7" name="Rectangle 1"/>
          <p:cNvSpPr>
            <a:spLocks noChangeArrowheads="1"/>
          </p:cNvSpPr>
          <p:nvPr/>
        </p:nvSpPr>
        <p:spPr bwMode="auto">
          <a:xfrm>
            <a:off x="827584" y="364014"/>
            <a:ext cx="7632848"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0070C0"/>
                </a:solidFill>
                <a:effectLst/>
                <a:latin typeface="Arial" pitchFamily="34" charset="0"/>
                <a:ea typeface="Times New Roman" pitchFamily="18" charset="0"/>
                <a:cs typeface="Times New Roman" pitchFamily="18" charset="0"/>
              </a:rPr>
              <a:t>На резервуарах с плавающей крышей </a:t>
            </a:r>
            <a:r>
              <a:rPr kumimoji="0" lang="ru-RU" sz="2400"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в начальной стадии пожара </a:t>
            </a:r>
            <a:r>
              <a:rPr kumimoji="0" lang="ru-RU" sz="2400" b="0" i="0" u="none" strike="noStrike" cap="none" normalizeH="0" baseline="0" dirty="0" smtClean="0">
                <a:ln>
                  <a:noFill/>
                </a:ln>
                <a:solidFill>
                  <a:srgbClr val="0070C0"/>
                </a:solidFill>
                <a:effectLst/>
                <a:latin typeface="Arial" pitchFamily="34" charset="0"/>
                <a:ea typeface="Times New Roman" pitchFamily="18" charset="0"/>
                <a:cs typeface="Times New Roman" pitchFamily="18" charset="0"/>
              </a:rPr>
              <a:t>при горении нефти или нефтепродукта в зазоре между стенкой резервуара и краем плавающей крыши к тушению следует приступать</a:t>
            </a:r>
            <a:r>
              <a:rPr kumimoji="0" lang="ru-RU" sz="2400" b="0" i="0" u="none" strike="noStrike" cap="none" normalizeH="0" baseline="0" dirty="0" smtClean="0">
                <a:ln>
                  <a:noFill/>
                </a:ln>
                <a:solidFill>
                  <a:srgbClr val="00B0F0"/>
                </a:solidFill>
                <a:effectLst/>
                <a:latin typeface="Arial" pitchFamily="34" charset="0"/>
                <a:ea typeface="Times New Roman" pitchFamily="18" charset="0"/>
                <a:cs typeface="Times New Roman" pitchFamily="18" charset="0"/>
              </a:rPr>
              <a:t> </a:t>
            </a:r>
            <a:r>
              <a:rPr kumimoji="0" lang="ru-RU" sz="2400" b="0" i="0" u="none" strike="noStrike" cap="none" normalizeH="0" baseline="0" dirty="0" smtClean="0">
                <a:ln>
                  <a:noFill/>
                </a:ln>
                <a:solidFill>
                  <a:srgbClr val="FF0000"/>
                </a:solidFill>
                <a:effectLst/>
                <a:latin typeface="Arial" pitchFamily="34" charset="0"/>
                <a:ea typeface="Times New Roman" pitchFamily="18" charset="0"/>
                <a:cs typeface="Times New Roman" pitchFamily="18" charset="0"/>
              </a:rPr>
              <a:t>немедленно</a:t>
            </a:r>
            <a:r>
              <a:rPr kumimoji="0" lang="ru-RU" sz="2400"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 независимо от количества прибывших сил и средств.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Пену следует подавать равномерно в кольцевое пространство между стенкой резервуара и барьером крыши.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Для подачи пены могут быть использованы как стационарно установленные </a:t>
            </a:r>
            <a:r>
              <a:rPr kumimoji="0" lang="ru-RU" sz="2400" b="0" i="0" u="none" strike="noStrike" cap="none" normalizeH="0" baseline="0" dirty="0" err="1" smtClean="0">
                <a:ln>
                  <a:noFill/>
                </a:ln>
                <a:solidFill>
                  <a:srgbClr val="000000"/>
                </a:solidFill>
                <a:effectLst/>
                <a:latin typeface="Arial" pitchFamily="34" charset="0"/>
                <a:ea typeface="Times New Roman" pitchFamily="18" charset="0"/>
                <a:cs typeface="Times New Roman" pitchFamily="18" charset="0"/>
              </a:rPr>
              <a:t>пеногенераторы</a:t>
            </a:r>
            <a:r>
              <a:rPr kumimoji="0" lang="ru-RU" sz="2400"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 так и переносные пенные стволы. Последние необходимо подавать с площадок стационарных лестниц и обходных площадок, снабженных спасательными веревками, с наветренной стороны резервуара.</a:t>
            </a:r>
            <a:endParaRPr kumimoji="0" lang="ru-RU" sz="24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99592" y="1916832"/>
            <a:ext cx="7488832" cy="584775"/>
          </a:xfrm>
          <a:prstGeom prst="rect">
            <a:avLst/>
          </a:prstGeom>
          <a:noFill/>
        </p:spPr>
        <p:txBody>
          <a:bodyPr wrap="square" rtlCol="0">
            <a:spAutoFit/>
          </a:bodyPr>
          <a:lstStyle/>
          <a:p>
            <a:pPr algn="ctr"/>
            <a:r>
              <a:rPr lang="ru-RU" sz="3200" b="1" dirty="0" smtClean="0"/>
              <a:t>ПРОВЕДЕНИЕ ПЕННОЙ АТАКИ</a:t>
            </a:r>
            <a:endParaRPr lang="ru-RU" sz="3200" b="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6" descr="Картинка 170 из 4938"/>
          <p:cNvPicPr>
            <a:picLocks noChangeAspect="1" noChangeArrowheads="1"/>
          </p:cNvPicPr>
          <p:nvPr/>
        </p:nvPicPr>
        <p:blipFill>
          <a:blip r:embed="rId2" cstate="print"/>
          <a:srcRect/>
          <a:stretch>
            <a:fillRect/>
          </a:stretch>
        </p:blipFill>
        <p:spPr bwMode="auto">
          <a:xfrm>
            <a:off x="0" y="0"/>
            <a:ext cx="6630988" cy="4429125"/>
          </a:xfrm>
          <a:prstGeom prst="rect">
            <a:avLst/>
          </a:prstGeom>
          <a:noFill/>
          <a:ln w="9525">
            <a:noFill/>
            <a:miter lim="800000"/>
            <a:headEnd/>
            <a:tailEnd/>
          </a:ln>
        </p:spPr>
      </p:pic>
      <p:pic>
        <p:nvPicPr>
          <p:cNvPr id="9219" name="Picture 2" descr="Картинка 350 из 4938"/>
          <p:cNvPicPr>
            <a:picLocks noChangeAspect="1" noChangeArrowheads="1"/>
          </p:cNvPicPr>
          <p:nvPr/>
        </p:nvPicPr>
        <p:blipFill>
          <a:blip r:embed="rId3" cstate="print"/>
          <a:srcRect/>
          <a:stretch>
            <a:fillRect/>
          </a:stretch>
        </p:blipFill>
        <p:spPr bwMode="auto">
          <a:xfrm>
            <a:off x="3529013" y="3071813"/>
            <a:ext cx="6296025" cy="45005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1" name="Rectangle 1"/>
          <p:cNvSpPr>
            <a:spLocks noChangeArrowheads="1"/>
          </p:cNvSpPr>
          <p:nvPr/>
        </p:nvSpPr>
        <p:spPr bwMode="auto">
          <a:xfrm>
            <a:off x="827584" y="323364"/>
            <a:ext cx="7632848" cy="63709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indent="715963" algn="just" defTabSz="914400" rtl="0" eaLnBrk="1" fontAlgn="base" latinLnBrk="0" hangingPunct="1">
              <a:lnSpc>
                <a:spcPct val="100000"/>
              </a:lnSpc>
              <a:spcBef>
                <a:spcPct val="0"/>
              </a:spcBef>
              <a:spcAft>
                <a:spcPct val="0"/>
              </a:spcAft>
              <a:buClr>
                <a:srgbClr val="FF0000"/>
              </a:buClr>
              <a:buSzPct val="120000"/>
              <a:buFont typeface="Wingdings" pitchFamily="2" charset="2"/>
              <a:buChar char="v"/>
              <a:tabLst/>
            </a:pPr>
            <a:r>
              <a:rPr kumimoji="0" lang="ru-RU" sz="2400"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по команде РТП открыть задвижки на </a:t>
            </a:r>
            <a:r>
              <a:rPr kumimoji="0" lang="ru-RU" sz="2400" b="0" i="0" u="none" strike="noStrike" cap="none" normalizeH="0" baseline="0" dirty="0" err="1" smtClean="0">
                <a:ln>
                  <a:noFill/>
                </a:ln>
                <a:solidFill>
                  <a:srgbClr val="000000"/>
                </a:solidFill>
                <a:effectLst/>
                <a:latin typeface="Arial" pitchFamily="34" charset="0"/>
                <a:ea typeface="Times New Roman" pitchFamily="18" charset="0"/>
                <a:cs typeface="Times New Roman" pitchFamily="18" charset="0"/>
              </a:rPr>
              <a:t>пенопроводах</a:t>
            </a:r>
            <a:r>
              <a:rPr kumimoji="0" lang="ru-RU" sz="2400"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 </a:t>
            </a:r>
          </a:p>
          <a:p>
            <a:pPr marR="0" lvl="0" indent="715963" algn="just" defTabSz="914400" rtl="0" eaLnBrk="1" fontAlgn="base" latinLnBrk="0" hangingPunct="1">
              <a:lnSpc>
                <a:spcPct val="100000"/>
              </a:lnSpc>
              <a:spcBef>
                <a:spcPct val="0"/>
              </a:spcBef>
              <a:spcAft>
                <a:spcPct val="0"/>
              </a:spcAft>
              <a:buClr>
                <a:srgbClr val="FF0000"/>
              </a:buClr>
              <a:buSzPct val="120000"/>
              <a:buFont typeface="Wingdings" pitchFamily="2" charset="2"/>
              <a:buChar char="v"/>
              <a:tabLst/>
            </a:pPr>
            <a:r>
              <a:rPr kumimoji="0" lang="ru-RU" sz="2400"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на насосе пожарного автомобиля, подающего пенообразователь в напорную линию, установить давление, превышающее давление воды на смесителе на 0,05-0,1 МПа; </a:t>
            </a:r>
          </a:p>
          <a:p>
            <a:pPr marR="0" lvl="0" indent="715963" algn="just" defTabSz="914400" rtl="0" eaLnBrk="1" fontAlgn="base" latinLnBrk="0" hangingPunct="1">
              <a:lnSpc>
                <a:spcPct val="100000"/>
              </a:lnSpc>
              <a:spcBef>
                <a:spcPct val="0"/>
              </a:spcBef>
              <a:spcAft>
                <a:spcPct val="0"/>
              </a:spcAft>
              <a:buClr>
                <a:srgbClr val="FF0000"/>
              </a:buClr>
              <a:buSzPct val="120000"/>
              <a:buFont typeface="Wingdings" pitchFamily="2" charset="2"/>
              <a:buChar char="v"/>
              <a:tabLst/>
            </a:pPr>
            <a:r>
              <a:rPr kumimoji="0" lang="ru-RU" sz="2400"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осуществить подачу пены всеми расчетными средствами непрерывно до полного прекращения горения;</a:t>
            </a:r>
            <a:endParaRPr kumimoji="0" lang="ru-RU" sz="2400" b="0" i="0" u="none" strike="noStrike" cap="none" normalizeH="0" baseline="0" dirty="0" smtClean="0">
              <a:ln>
                <a:noFill/>
              </a:ln>
              <a:solidFill>
                <a:schemeClr val="tx1"/>
              </a:solidFill>
              <a:effectLst/>
              <a:latin typeface="Arial" pitchFamily="34" charset="0"/>
            </a:endParaRPr>
          </a:p>
          <a:p>
            <a:pPr marR="0" lvl="0" indent="715963" algn="just" defTabSz="914400" rtl="0" eaLnBrk="0" fontAlgn="base" latinLnBrk="0" hangingPunct="0">
              <a:lnSpc>
                <a:spcPct val="100000"/>
              </a:lnSpc>
              <a:spcBef>
                <a:spcPct val="0"/>
              </a:spcBef>
              <a:spcAft>
                <a:spcPct val="0"/>
              </a:spcAft>
              <a:buClr>
                <a:srgbClr val="FF0000"/>
              </a:buClr>
              <a:buSzPct val="120000"/>
              <a:buFont typeface="Wingdings" pitchFamily="2" charset="2"/>
              <a:buChar char="v"/>
              <a:tabLst/>
            </a:pPr>
            <a:r>
              <a:rPr kumimoji="0" lang="ru-RU" sz="2400"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откачку нефтепродукта из горящего резервуара прекратить, если она до этого момента производилась.</a:t>
            </a:r>
            <a:endParaRPr kumimoji="0" lang="ru-RU" sz="2400" b="0" i="0" u="none" strike="noStrike" cap="none" normalizeH="0" baseline="0" dirty="0" smtClean="0">
              <a:ln>
                <a:noFill/>
              </a:ln>
              <a:solidFill>
                <a:schemeClr val="tx1"/>
              </a:solidFill>
              <a:effectLst/>
              <a:latin typeface="Arial" pitchFamily="34" charset="0"/>
            </a:endParaRPr>
          </a:p>
          <a:p>
            <a:pPr marR="0" lvl="0" indent="715963" algn="just" defTabSz="914400" rtl="0" eaLnBrk="0" fontAlgn="base" latinLnBrk="0" hangingPunct="0">
              <a:lnSpc>
                <a:spcPct val="100000"/>
              </a:lnSpc>
              <a:spcBef>
                <a:spcPct val="0"/>
              </a:spcBef>
              <a:spcAft>
                <a:spcPct val="0"/>
              </a:spcAft>
              <a:buClr>
                <a:srgbClr val="FF0000"/>
              </a:buClr>
              <a:buSzPct val="120000"/>
              <a:buFont typeface="Wingdings" pitchFamily="2" charset="2"/>
              <a:buChar char="v"/>
              <a:tabLst/>
            </a:pPr>
            <a:r>
              <a:rPr kumimoji="0" lang="ru-RU" sz="2400"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Горение проливов продукта в обваловании резервуарного парка ликвидируется в первую очередь в местах расположения </a:t>
            </a:r>
            <a:r>
              <a:rPr kumimoji="0" lang="ru-RU" sz="2400" b="0" i="0" u="none" strike="noStrike" cap="none" normalizeH="0" baseline="0" dirty="0" err="1" smtClean="0">
                <a:ln>
                  <a:noFill/>
                </a:ln>
                <a:solidFill>
                  <a:srgbClr val="000000"/>
                </a:solidFill>
                <a:effectLst/>
                <a:latin typeface="Arial" pitchFamily="34" charset="0"/>
                <a:ea typeface="Times New Roman" pitchFamily="18" charset="0"/>
                <a:cs typeface="Times New Roman" pitchFamily="18" charset="0"/>
              </a:rPr>
              <a:t>пенопроводов</a:t>
            </a:r>
            <a:r>
              <a:rPr kumimoji="0" lang="ru-RU" sz="2400"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 систем </a:t>
            </a:r>
            <a:r>
              <a:rPr kumimoji="0" lang="ru-RU" sz="2400" b="0" i="0" u="none" strike="noStrike" cap="none" normalizeH="0" baseline="0" dirty="0" err="1" smtClean="0">
                <a:ln>
                  <a:noFill/>
                </a:ln>
                <a:solidFill>
                  <a:srgbClr val="000000"/>
                </a:solidFill>
                <a:effectLst/>
                <a:latin typeface="Arial" pitchFamily="34" charset="0"/>
                <a:ea typeface="Times New Roman" pitchFamily="18" charset="0"/>
                <a:cs typeface="Times New Roman" pitchFamily="18" charset="0"/>
              </a:rPr>
              <a:t>подслойного</a:t>
            </a:r>
            <a:r>
              <a:rPr kumimoji="0" lang="ru-RU" sz="2400"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 пожаротушения путем немедленной подачи огнетушащих веществ.</a:t>
            </a:r>
            <a:endParaRPr kumimoji="0" lang="ru-RU" sz="24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27584" y="0"/>
            <a:ext cx="7488832" cy="6555641"/>
          </a:xfrm>
          <a:prstGeom prst="rect">
            <a:avLst/>
          </a:prstGeom>
        </p:spPr>
        <p:txBody>
          <a:bodyPr wrap="square">
            <a:spAutoFit/>
          </a:bodyPr>
          <a:lstStyle/>
          <a:p>
            <a:pPr lvl="0" indent="715963" algn="just" eaLnBrk="0" fontAlgn="base" hangingPunct="0">
              <a:spcBef>
                <a:spcPct val="0"/>
              </a:spcBef>
              <a:spcAft>
                <a:spcPct val="0"/>
              </a:spcAft>
              <a:buClr>
                <a:srgbClr val="FF0000"/>
              </a:buClr>
              <a:buSzPct val="120000"/>
              <a:buFont typeface="Wingdings" pitchFamily="2" charset="2"/>
              <a:buChar char="v"/>
            </a:pPr>
            <a:r>
              <a:rPr lang="ru-RU" sz="2800" dirty="0" smtClean="0">
                <a:solidFill>
                  <a:srgbClr val="000000"/>
                </a:solidFill>
                <a:latin typeface="Arial" pitchFamily="34" charset="0"/>
                <a:ea typeface="Times New Roman" pitchFamily="18" charset="0"/>
                <a:cs typeface="Arial" pitchFamily="34" charset="0"/>
              </a:rPr>
              <a:t>Пенную атаку необходимо проводить одновременно всеми расчетными средствами непрерывно до полного прекращения горения.</a:t>
            </a:r>
            <a:endParaRPr lang="ru-RU" sz="2800" dirty="0" smtClean="0">
              <a:latin typeface="Arial" pitchFamily="34" charset="0"/>
              <a:cs typeface="Arial" pitchFamily="34" charset="0"/>
            </a:endParaRPr>
          </a:p>
          <a:p>
            <a:pPr indent="715963" algn="just" eaLnBrk="0" fontAlgn="base" hangingPunct="0">
              <a:spcBef>
                <a:spcPct val="0"/>
              </a:spcBef>
              <a:spcAft>
                <a:spcPct val="0"/>
              </a:spcAft>
              <a:buClr>
                <a:srgbClr val="FF0000"/>
              </a:buClr>
              <a:buSzPct val="120000"/>
              <a:buFont typeface="Wingdings" pitchFamily="2" charset="2"/>
              <a:buChar char="v"/>
            </a:pPr>
            <a:r>
              <a:rPr lang="ru-RU" sz="2800" dirty="0" smtClean="0">
                <a:solidFill>
                  <a:srgbClr val="000000"/>
                </a:solidFill>
                <a:latin typeface="Arial" pitchFamily="34" charset="0"/>
                <a:ea typeface="Times New Roman" pitchFamily="18" charset="0"/>
                <a:cs typeface="Arial" pitchFamily="34" charset="0"/>
              </a:rPr>
              <a:t>Для предупреждения повторного воспламенения нефти или нефтепродукта подачу пены в резервуар необходимо продолжать не менее 5 мин после прекращения горения.</a:t>
            </a:r>
            <a:r>
              <a:rPr lang="ru-RU" sz="2800" dirty="0" smtClean="0">
                <a:latin typeface="Arial" pitchFamily="34" charset="0"/>
                <a:cs typeface="Arial" pitchFamily="34" charset="0"/>
              </a:rPr>
              <a:t> </a:t>
            </a:r>
          </a:p>
          <a:p>
            <a:pPr indent="715963" algn="just" eaLnBrk="0" fontAlgn="base" hangingPunct="0">
              <a:spcBef>
                <a:spcPct val="0"/>
              </a:spcBef>
              <a:spcAft>
                <a:spcPct val="0"/>
              </a:spcAft>
              <a:buClr>
                <a:srgbClr val="FF0000"/>
              </a:buClr>
              <a:buSzPct val="120000"/>
              <a:buFont typeface="Wingdings" pitchFamily="2" charset="2"/>
              <a:buChar char="v"/>
            </a:pPr>
            <a:r>
              <a:rPr lang="ru-RU" sz="2800" dirty="0" smtClean="0">
                <a:latin typeface="Arial" pitchFamily="34" charset="0"/>
                <a:cs typeface="Arial" pitchFamily="34" charset="0"/>
              </a:rPr>
              <a:t>Если в течение 15 мин при подаче пены сверху и 10 мин при подаче пены под слой горючей жидкости с начала пенной атаки интенсивность горения не снижается, то следует прекратить подачу пены и выяснить причины.</a:t>
            </a:r>
            <a:endParaRPr lang="ru-RU" sz="2800" dirty="0" smtClean="0">
              <a:latin typeface="Arial" pitchFamily="34" charset="0"/>
            </a:endParaRP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89" name="Rectangle 1"/>
          <p:cNvSpPr>
            <a:spLocks noChangeArrowheads="1"/>
          </p:cNvSpPr>
          <p:nvPr/>
        </p:nvSpPr>
        <p:spPr bwMode="auto">
          <a:xfrm>
            <a:off x="899592" y="621269"/>
            <a:ext cx="7488832"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Тушение может быть не достигнуто из-за недостаточной интенсивности подачи раствора пенообразователя, а также плохого качества пены вследствие:</a:t>
            </a:r>
            <a:endParaRPr kumimoji="0" lang="ru-RU" sz="2800" b="0" i="0" u="none" strike="noStrike" cap="none" normalizeH="0" baseline="0" dirty="0" smtClean="0">
              <a:ln>
                <a:noFill/>
              </a:ln>
              <a:solidFill>
                <a:schemeClr val="tx1"/>
              </a:solidFill>
              <a:effectLst/>
              <a:latin typeface="Arial" pitchFamily="34" charset="0"/>
            </a:endParaRPr>
          </a:p>
          <a:p>
            <a:pPr marR="0" lvl="0" indent="715963" algn="just" defTabSz="914400" rtl="0" eaLnBrk="0" fontAlgn="base" latinLnBrk="0" hangingPunct="0">
              <a:lnSpc>
                <a:spcPct val="100000"/>
              </a:lnSpc>
              <a:spcBef>
                <a:spcPct val="0"/>
              </a:spcBef>
              <a:spcAft>
                <a:spcPct val="0"/>
              </a:spcAft>
              <a:buClr>
                <a:srgbClr val="FF0000"/>
              </a:buClr>
              <a:buSzTx/>
              <a:buFont typeface="Arial" pitchFamily="34" charset="0"/>
              <a:buChar char="─"/>
              <a:tabLst/>
            </a:pPr>
            <a:r>
              <a:rPr kumimoji="0" lang="ru-RU" sz="2800"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низкого напора перед пенными стволами;</a:t>
            </a:r>
            <a:endParaRPr kumimoji="0" lang="ru-RU" sz="2800" b="0" i="0" u="none" strike="noStrike" cap="none" normalizeH="0" baseline="0" dirty="0" smtClean="0">
              <a:ln>
                <a:noFill/>
              </a:ln>
              <a:solidFill>
                <a:schemeClr val="tx1"/>
              </a:solidFill>
              <a:effectLst/>
              <a:latin typeface="Arial" pitchFamily="34" charset="0"/>
            </a:endParaRPr>
          </a:p>
          <a:p>
            <a:pPr marR="0" lvl="0" indent="715963" algn="just" defTabSz="914400" rtl="0" eaLnBrk="0" fontAlgn="base" latinLnBrk="0" hangingPunct="0">
              <a:lnSpc>
                <a:spcPct val="100000"/>
              </a:lnSpc>
              <a:spcBef>
                <a:spcPct val="0"/>
              </a:spcBef>
              <a:spcAft>
                <a:spcPct val="0"/>
              </a:spcAft>
              <a:buClr>
                <a:srgbClr val="FF0000"/>
              </a:buClr>
              <a:buSzTx/>
              <a:buFont typeface="Arial" pitchFamily="34" charset="0"/>
              <a:buChar char="─"/>
              <a:tabLst/>
            </a:pPr>
            <a:r>
              <a:rPr kumimoji="0" lang="ru-RU" sz="2800"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засорения сеток или смесителей;</a:t>
            </a:r>
            <a:endParaRPr kumimoji="0" lang="ru-RU" sz="2800" b="0" i="0" u="none" strike="noStrike" cap="none" normalizeH="0" baseline="0" dirty="0" smtClean="0">
              <a:ln>
                <a:noFill/>
              </a:ln>
              <a:solidFill>
                <a:schemeClr val="tx1"/>
              </a:solidFill>
              <a:effectLst/>
              <a:latin typeface="Arial" pitchFamily="34" charset="0"/>
            </a:endParaRPr>
          </a:p>
          <a:p>
            <a:pPr marR="0" lvl="0" indent="715963" algn="just" defTabSz="914400" rtl="0" eaLnBrk="0" fontAlgn="base" latinLnBrk="0" hangingPunct="0">
              <a:lnSpc>
                <a:spcPct val="100000"/>
              </a:lnSpc>
              <a:spcBef>
                <a:spcPct val="0"/>
              </a:spcBef>
              <a:spcAft>
                <a:spcPct val="0"/>
              </a:spcAft>
              <a:buClr>
                <a:srgbClr val="FF0000"/>
              </a:buClr>
              <a:buSzTx/>
              <a:buFont typeface="Arial" pitchFamily="34" charset="0"/>
              <a:buChar char="─"/>
              <a:tabLst/>
            </a:pPr>
            <a:r>
              <a:rPr kumimoji="0" lang="ru-RU" sz="2800"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недостаточной концентрации пенообразователя в растворе;</a:t>
            </a:r>
            <a:endParaRPr kumimoji="0" lang="ru-RU" sz="2800" b="0" i="0" u="none" strike="noStrike" cap="none" normalizeH="0" baseline="0" dirty="0" smtClean="0">
              <a:ln>
                <a:noFill/>
              </a:ln>
              <a:solidFill>
                <a:schemeClr val="tx1"/>
              </a:solidFill>
              <a:effectLst/>
              <a:latin typeface="Arial" pitchFamily="34" charset="0"/>
            </a:endParaRPr>
          </a:p>
          <a:p>
            <a:pPr marR="0" lvl="0" indent="715963" algn="just" defTabSz="914400" rtl="0" eaLnBrk="0" fontAlgn="base" latinLnBrk="0" hangingPunct="0">
              <a:lnSpc>
                <a:spcPct val="100000"/>
              </a:lnSpc>
              <a:spcBef>
                <a:spcPct val="0"/>
              </a:spcBef>
              <a:spcAft>
                <a:spcPct val="0"/>
              </a:spcAft>
              <a:buClr>
                <a:srgbClr val="FF0000"/>
              </a:buClr>
              <a:buSzTx/>
              <a:buFont typeface="Arial" pitchFamily="34" charset="0"/>
              <a:buChar char="─"/>
              <a:tabLst/>
            </a:pPr>
            <a:r>
              <a:rPr kumimoji="0" lang="ru-RU" sz="2800"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расположения пенных стволов </a:t>
            </a:r>
            <a:r>
              <a:rPr kumimoji="0" lang="ru-RU" sz="2800" b="0" i="0" u="none" strike="noStrike" cap="none" normalizeH="0" baseline="0" dirty="0" err="1" smtClean="0">
                <a:ln>
                  <a:noFill/>
                </a:ln>
                <a:solidFill>
                  <a:srgbClr val="000000"/>
                </a:solidFill>
                <a:effectLst/>
                <a:latin typeface="Arial" pitchFamily="34" charset="0"/>
                <a:ea typeface="Times New Roman" pitchFamily="18" charset="0"/>
                <a:cs typeface="Times New Roman" pitchFamily="18" charset="0"/>
              </a:rPr>
              <a:t>пеноподъемников</a:t>
            </a:r>
            <a:r>
              <a:rPr kumimoji="0" lang="ru-RU" sz="2800"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 в факеле пламени.</a:t>
            </a:r>
            <a:endParaRPr kumimoji="0" lang="ru-RU" sz="28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7" name="Rectangle 1"/>
          <p:cNvSpPr>
            <a:spLocks noChangeArrowheads="1"/>
          </p:cNvSpPr>
          <p:nvPr/>
        </p:nvSpPr>
        <p:spPr bwMode="auto">
          <a:xfrm>
            <a:off x="827584" y="154401"/>
            <a:ext cx="7560840" cy="61863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ru-RU" sz="2400"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Тушение темных нефтепродуктов, при горении которых образовался гомотермический (прогретый) слой значительной толщины, целесообразно осуществлять введением поочередно пенных стволов. </a:t>
            </a:r>
          </a:p>
          <a:p>
            <a:pPr marL="0" marR="0" lvl="0" indent="0" algn="just" defTabSz="914400" rtl="0" eaLnBrk="1" fontAlgn="base" latinLnBrk="0" hangingPunct="1">
              <a:lnSpc>
                <a:spcPct val="150000"/>
              </a:lnSpc>
              <a:spcBef>
                <a:spcPct val="0"/>
              </a:spcBef>
              <a:spcAft>
                <a:spcPct val="0"/>
              </a:spcAft>
              <a:buClrTx/>
              <a:buSzTx/>
              <a:buFontTx/>
              <a:buNone/>
              <a:tabLst/>
            </a:pPr>
            <a:r>
              <a:rPr kumimoji="0" lang="ru-RU" sz="2400"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Непосредственно перед пенной атакой территорию между </a:t>
            </a:r>
            <a:r>
              <a:rPr kumimoji="0" lang="ru-RU" sz="2400" b="0" i="0" u="none" strike="noStrike" cap="none" normalizeH="0" baseline="0" dirty="0" err="1" smtClean="0">
                <a:ln>
                  <a:noFill/>
                </a:ln>
                <a:solidFill>
                  <a:srgbClr val="000000"/>
                </a:solidFill>
                <a:effectLst/>
                <a:latin typeface="Arial" pitchFamily="34" charset="0"/>
                <a:ea typeface="Times New Roman" pitchFamily="18" charset="0"/>
                <a:cs typeface="Times New Roman" pitchFamily="18" charset="0"/>
              </a:rPr>
              <a:t>пеноподъемниками</a:t>
            </a:r>
            <a:r>
              <a:rPr kumimoji="0" lang="ru-RU" sz="2400"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 и резервуаром покрыть слоем пены, а охлаждение горящего резервуара осуществлять из-за обвалования. Необходимо принять меры по защите </a:t>
            </a:r>
            <a:r>
              <a:rPr kumimoji="0" lang="ru-RU" sz="2400" b="0" i="0" u="none" strike="noStrike" cap="none" normalizeH="0" baseline="0" dirty="0" err="1" smtClean="0">
                <a:ln>
                  <a:noFill/>
                </a:ln>
                <a:solidFill>
                  <a:srgbClr val="000000"/>
                </a:solidFill>
                <a:effectLst/>
                <a:latin typeface="Arial" pitchFamily="34" charset="0"/>
                <a:ea typeface="Times New Roman" pitchFamily="18" charset="0"/>
                <a:cs typeface="Times New Roman" pitchFamily="18" charset="0"/>
              </a:rPr>
              <a:t>пеноподъемников</a:t>
            </a:r>
            <a:r>
              <a:rPr kumimoji="0" lang="ru-RU" sz="2400"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 и рукавных линий водяными струями.</a:t>
            </a:r>
            <a:endParaRPr kumimoji="0" lang="ru-RU" sz="24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7" name="Rectangle 1"/>
          <p:cNvSpPr>
            <a:spLocks noChangeArrowheads="1"/>
          </p:cNvSpPr>
          <p:nvPr/>
        </p:nvSpPr>
        <p:spPr bwMode="auto">
          <a:xfrm>
            <a:off x="827584" y="182711"/>
            <a:ext cx="7560840" cy="61247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ru-RU" sz="2400"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Необходимо выполнить условие безопасности, которое выражается как:</a:t>
            </a:r>
            <a:endParaRPr kumimoji="0" lang="ru-RU" sz="24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50000"/>
              </a:lnSpc>
              <a:spcBef>
                <a:spcPct val="0"/>
              </a:spcBef>
              <a:spcAft>
                <a:spcPct val="0"/>
              </a:spcAft>
              <a:buClrTx/>
              <a:buSzTx/>
              <a:buFontTx/>
              <a:buNone/>
              <a:tabLst/>
            </a:pPr>
            <a:r>
              <a:rPr kumimoji="0" lang="ru-RU" sz="2400" b="0" i="0" u="none" strike="noStrike" cap="none" normalizeH="0" baseline="0" dirty="0" err="1" smtClean="0">
                <a:ln>
                  <a:noFill/>
                </a:ln>
                <a:solidFill>
                  <a:srgbClr val="000000"/>
                </a:solidFill>
                <a:effectLst/>
                <a:latin typeface="Arial" pitchFamily="34" charset="0"/>
                <a:ea typeface="Times New Roman" pitchFamily="18" charset="0"/>
                <a:cs typeface="Times New Roman" pitchFamily="18" charset="0"/>
              </a:rPr>
              <a:t>Н</a:t>
            </a:r>
            <a:r>
              <a:rPr kumimoji="0" lang="ru-RU" sz="2400" b="0" i="0" u="none" strike="noStrike" cap="none" normalizeH="0" baseline="-30000" dirty="0" err="1" smtClean="0">
                <a:ln>
                  <a:noFill/>
                </a:ln>
                <a:solidFill>
                  <a:srgbClr val="000000"/>
                </a:solidFill>
                <a:effectLst/>
                <a:latin typeface="Arial" pitchFamily="34" charset="0"/>
                <a:ea typeface="Times New Roman" pitchFamily="18" charset="0"/>
                <a:cs typeface="Times New Roman" pitchFamily="18" charset="0"/>
              </a:rPr>
              <a:t>р</a:t>
            </a:r>
            <a:r>
              <a:rPr kumimoji="0" lang="ru-RU" sz="2400"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 &gt;</a:t>
            </a:r>
            <a:r>
              <a:rPr kumimoji="0" lang="ru-RU" sz="2400" b="0" i="0" u="none" strike="noStrike" cap="none" normalizeH="0" baseline="0" dirty="0" err="1" smtClean="0">
                <a:ln>
                  <a:noFill/>
                </a:ln>
                <a:solidFill>
                  <a:srgbClr val="000000"/>
                </a:solidFill>
                <a:effectLst/>
                <a:latin typeface="Arial" pitchFamily="34" charset="0"/>
                <a:ea typeface="Times New Roman" pitchFamily="18" charset="0"/>
                <a:cs typeface="Times New Roman" pitchFamily="18" charset="0"/>
              </a:rPr>
              <a:t>ЗН</a:t>
            </a:r>
            <a:r>
              <a:rPr kumimoji="0" lang="ru-RU" sz="2400" b="0" i="0" u="none" strike="noStrike" cap="none" normalizeH="0" baseline="-30000" dirty="0" err="1" smtClean="0">
                <a:ln>
                  <a:noFill/>
                </a:ln>
                <a:solidFill>
                  <a:srgbClr val="000000"/>
                </a:solidFill>
                <a:effectLst/>
                <a:latin typeface="Arial" pitchFamily="34" charset="0"/>
                <a:ea typeface="Times New Roman" pitchFamily="18" charset="0"/>
                <a:cs typeface="Times New Roman" pitchFamily="18" charset="0"/>
              </a:rPr>
              <a:t>пр</a:t>
            </a:r>
            <a:r>
              <a:rPr kumimoji="0" lang="ru-RU" sz="2400"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a:t>
            </a:r>
          </a:p>
          <a:p>
            <a:pPr marL="0" marR="0" lvl="0" indent="0" algn="ctr" defTabSz="914400" rtl="0" eaLnBrk="0" fontAlgn="base" latinLnBrk="0" hangingPunct="0">
              <a:lnSpc>
                <a:spcPct val="150000"/>
              </a:lnSpc>
              <a:spcBef>
                <a:spcPct val="0"/>
              </a:spcBef>
              <a:spcAft>
                <a:spcPct val="0"/>
              </a:spcAft>
              <a:buClrTx/>
              <a:buSzTx/>
              <a:buFontTx/>
              <a:buNone/>
              <a:tabLst/>
            </a:pPr>
            <a:endParaRPr kumimoji="0" lang="ru-RU" sz="2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spcBef>
                <a:spcPct val="0"/>
              </a:spcBef>
              <a:spcAft>
                <a:spcPct val="0"/>
              </a:spcAft>
              <a:buClrTx/>
              <a:buSzTx/>
              <a:buFontTx/>
              <a:buNone/>
              <a:tabLst/>
            </a:pPr>
            <a:r>
              <a:rPr kumimoji="0" lang="ru-RU" sz="2000"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где </a:t>
            </a:r>
            <a:r>
              <a:rPr kumimoji="0" lang="ru-RU" sz="2000" b="0" i="0" u="none" strike="noStrike" cap="none" normalizeH="0" baseline="0" dirty="0" err="1" smtClean="0">
                <a:ln>
                  <a:noFill/>
                </a:ln>
                <a:solidFill>
                  <a:srgbClr val="000000"/>
                </a:solidFill>
                <a:effectLst/>
                <a:latin typeface="Arial" pitchFamily="34" charset="0"/>
                <a:ea typeface="Times New Roman" pitchFamily="18" charset="0"/>
                <a:cs typeface="Times New Roman" pitchFamily="18" charset="0"/>
              </a:rPr>
              <a:t>Н</a:t>
            </a:r>
            <a:r>
              <a:rPr kumimoji="0" lang="ru-RU" sz="2000" b="0" i="0" u="none" strike="noStrike" cap="none" normalizeH="0" baseline="-30000" dirty="0" err="1" smtClean="0">
                <a:ln>
                  <a:noFill/>
                </a:ln>
                <a:solidFill>
                  <a:srgbClr val="000000"/>
                </a:solidFill>
                <a:effectLst/>
                <a:latin typeface="Arial" pitchFamily="34" charset="0"/>
                <a:ea typeface="Times New Roman" pitchFamily="18" charset="0"/>
                <a:cs typeface="Times New Roman" pitchFamily="18" charset="0"/>
              </a:rPr>
              <a:t>р</a:t>
            </a:r>
            <a:r>
              <a:rPr kumimoji="0" lang="ru-RU" sz="2000"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 - высота свободной стенки резервуара, м; </a:t>
            </a:r>
          </a:p>
          <a:p>
            <a:pPr marL="0" marR="0" lvl="0" indent="0" algn="l" defTabSz="914400" rtl="0" eaLnBrk="0" fontAlgn="base" latinLnBrk="0" hangingPunct="0">
              <a:spcBef>
                <a:spcPct val="0"/>
              </a:spcBef>
              <a:spcAft>
                <a:spcPct val="0"/>
              </a:spcAft>
              <a:buClrTx/>
              <a:buSzTx/>
              <a:buFontTx/>
              <a:buNone/>
              <a:tabLst/>
            </a:pPr>
            <a:r>
              <a:rPr kumimoji="0" lang="ru-RU" sz="2000" b="0" i="0" u="none" strike="noStrike" cap="none" normalizeH="0" baseline="0" dirty="0" err="1" smtClean="0">
                <a:ln>
                  <a:noFill/>
                </a:ln>
                <a:solidFill>
                  <a:srgbClr val="000000"/>
                </a:solidFill>
                <a:effectLst/>
                <a:latin typeface="Arial" pitchFamily="34" charset="0"/>
                <a:ea typeface="Times New Roman" pitchFamily="18" charset="0"/>
                <a:cs typeface="Times New Roman" pitchFamily="18" charset="0"/>
              </a:rPr>
              <a:t>Н</a:t>
            </a:r>
            <a:r>
              <a:rPr kumimoji="0" lang="ru-RU" sz="2000" b="0" i="0" u="none" strike="noStrike" cap="none" normalizeH="0" baseline="-30000" dirty="0" err="1" smtClean="0">
                <a:ln>
                  <a:noFill/>
                </a:ln>
                <a:solidFill>
                  <a:srgbClr val="000000"/>
                </a:solidFill>
                <a:effectLst/>
                <a:latin typeface="Arial" pitchFamily="34" charset="0"/>
                <a:ea typeface="Times New Roman" pitchFamily="18" charset="0"/>
                <a:cs typeface="Times New Roman" pitchFamily="18" charset="0"/>
              </a:rPr>
              <a:t>пр</a:t>
            </a:r>
            <a:r>
              <a:rPr kumimoji="0" lang="ru-RU" sz="2000"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 - толщина прогретого слоя горючей жидкости, м.</a:t>
            </a:r>
            <a:endParaRPr kumimoji="0" lang="ru-RU" sz="20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spcBef>
                <a:spcPct val="0"/>
              </a:spcBef>
              <a:spcAft>
                <a:spcPct val="0"/>
              </a:spcAft>
              <a:buClrTx/>
              <a:buSzTx/>
              <a:buFontTx/>
              <a:buNone/>
              <a:tabLst/>
            </a:pPr>
            <a:r>
              <a:rPr kumimoji="0" lang="ru-RU" sz="2000"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Величина </a:t>
            </a:r>
            <a:r>
              <a:rPr kumimoji="0" lang="ru-RU" sz="2000" b="0" i="0" u="none" strike="noStrike" cap="none" normalizeH="0" baseline="0" dirty="0" err="1" smtClean="0">
                <a:ln>
                  <a:noFill/>
                </a:ln>
                <a:solidFill>
                  <a:srgbClr val="000000"/>
                </a:solidFill>
                <a:effectLst/>
                <a:latin typeface="Arial" pitchFamily="34" charset="0"/>
                <a:ea typeface="Times New Roman" pitchFamily="18" charset="0"/>
                <a:cs typeface="Times New Roman" pitchFamily="18" charset="0"/>
              </a:rPr>
              <a:t>Нпр</a:t>
            </a:r>
            <a:r>
              <a:rPr kumimoji="0" lang="ru-RU" sz="2000"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 определяется по формуле</a:t>
            </a:r>
            <a:endParaRPr kumimoji="0" lang="ru-RU" sz="20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spcBef>
                <a:spcPct val="0"/>
              </a:spcBef>
              <a:spcAft>
                <a:spcPct val="0"/>
              </a:spcAft>
              <a:buClrTx/>
              <a:buSzTx/>
              <a:buFontTx/>
              <a:buNone/>
              <a:tabLst/>
            </a:pPr>
            <a:r>
              <a:rPr kumimoji="0" lang="ru-RU" sz="2000" b="0" i="0" u="none" strike="noStrike" cap="none" normalizeH="0" baseline="0" dirty="0" err="1" smtClean="0">
                <a:ln>
                  <a:noFill/>
                </a:ln>
                <a:solidFill>
                  <a:srgbClr val="000000"/>
                </a:solidFill>
                <a:effectLst/>
                <a:latin typeface="Arial" pitchFamily="34" charset="0"/>
                <a:ea typeface="Times New Roman" pitchFamily="18" charset="0"/>
                <a:cs typeface="Times New Roman" pitchFamily="18" charset="0"/>
              </a:rPr>
              <a:t>Н</a:t>
            </a:r>
            <a:r>
              <a:rPr kumimoji="0" lang="ru-RU" sz="2000" b="0" i="0" u="none" strike="noStrike" cap="none" normalizeH="0" baseline="-30000" dirty="0" err="1" smtClean="0">
                <a:ln>
                  <a:noFill/>
                </a:ln>
                <a:solidFill>
                  <a:srgbClr val="000000"/>
                </a:solidFill>
                <a:effectLst/>
                <a:latin typeface="Arial" pitchFamily="34" charset="0"/>
                <a:ea typeface="Times New Roman" pitchFamily="18" charset="0"/>
                <a:cs typeface="Times New Roman" pitchFamily="18" charset="0"/>
              </a:rPr>
              <a:t>пр</a:t>
            </a:r>
            <a:r>
              <a:rPr kumimoji="0" lang="ru-RU" sz="2000"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 = </a:t>
            </a:r>
            <a:r>
              <a:rPr kumimoji="0" lang="ru-RU" sz="2000" b="0" i="0" u="none" strike="noStrike" cap="none" normalizeH="0" baseline="0" dirty="0" err="1" smtClean="0">
                <a:ln>
                  <a:noFill/>
                </a:ln>
                <a:solidFill>
                  <a:srgbClr val="000000"/>
                </a:solidFill>
                <a:effectLst/>
                <a:latin typeface="Arial" pitchFamily="34" charset="0"/>
                <a:ea typeface="Times New Roman" pitchFamily="18" charset="0"/>
                <a:cs typeface="Times New Roman" pitchFamily="18" charset="0"/>
              </a:rPr>
              <a:t>w</a:t>
            </a:r>
            <a:r>
              <a:rPr kumimoji="0" lang="ru-RU" sz="2000"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 т,</a:t>
            </a:r>
            <a:endParaRPr kumimoji="0" lang="ru-RU" sz="20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spcBef>
                <a:spcPct val="0"/>
              </a:spcBef>
              <a:spcAft>
                <a:spcPct val="0"/>
              </a:spcAft>
              <a:buClrTx/>
              <a:buSzTx/>
              <a:buFontTx/>
              <a:buNone/>
              <a:tabLst/>
            </a:pPr>
            <a:r>
              <a:rPr kumimoji="0" lang="ru-RU" sz="2000"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где </a:t>
            </a:r>
            <a:r>
              <a:rPr kumimoji="0" lang="ru-RU" sz="2000" b="0" i="0" u="none" strike="noStrike" cap="none" normalizeH="0" baseline="0" dirty="0" err="1" smtClean="0">
                <a:ln>
                  <a:noFill/>
                </a:ln>
                <a:solidFill>
                  <a:srgbClr val="000000"/>
                </a:solidFill>
                <a:effectLst/>
                <a:latin typeface="Arial" pitchFamily="34" charset="0"/>
                <a:ea typeface="Times New Roman" pitchFamily="18" charset="0"/>
                <a:cs typeface="Times New Roman" pitchFamily="18" charset="0"/>
              </a:rPr>
              <a:t>w</a:t>
            </a:r>
            <a:r>
              <a:rPr kumimoji="0" lang="ru-RU" sz="2000"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 -линейная скорость прогрева горючего, м • ч</a:t>
            </a:r>
            <a:r>
              <a:rPr kumimoji="0" lang="ru-RU" sz="2000" b="0" i="0" u="none" strike="noStrike" cap="none" normalizeH="0" baseline="30000" dirty="0" smtClean="0">
                <a:ln>
                  <a:noFill/>
                </a:ln>
                <a:solidFill>
                  <a:srgbClr val="000000"/>
                </a:solidFill>
                <a:effectLst/>
                <a:latin typeface="Arial" pitchFamily="34" charset="0"/>
                <a:ea typeface="Times New Roman" pitchFamily="18" charset="0"/>
                <a:cs typeface="Times New Roman" pitchFamily="18" charset="0"/>
              </a:rPr>
              <a:t>-1</a:t>
            </a:r>
            <a:r>
              <a:rPr kumimoji="0" lang="ru-RU" sz="2000"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 т - время свободного горения, ч.</a:t>
            </a:r>
          </a:p>
          <a:p>
            <a:pPr marL="0" marR="0" lvl="0" indent="0" algn="l" defTabSz="914400" rtl="0" eaLnBrk="0" fontAlgn="base" latinLnBrk="0" hangingPunct="0">
              <a:spcBef>
                <a:spcPct val="0"/>
              </a:spcBef>
              <a:spcAft>
                <a:spcPct val="0"/>
              </a:spcAft>
              <a:buClrTx/>
              <a:buSzTx/>
              <a:buFontTx/>
              <a:buNone/>
              <a:tabLst/>
            </a:pPr>
            <a:endParaRPr kumimoji="0" lang="ru-RU" sz="20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ru-RU" sz="2400"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Несоблюдение этого условия может привести к переливу вспенившегося нефтепродукта через борт резервуара. </a:t>
            </a:r>
            <a:endParaRPr kumimoji="0" lang="ru-RU" sz="24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7" name="Rectangle 1"/>
          <p:cNvSpPr>
            <a:spLocks noChangeArrowheads="1"/>
          </p:cNvSpPr>
          <p:nvPr/>
        </p:nvSpPr>
        <p:spPr bwMode="auto">
          <a:xfrm>
            <a:off x="755576" y="-147593"/>
            <a:ext cx="7560840"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При переливе пену необходимо подавать из-за обвалования. При этом требуется обеспечить расчетное количество сил и средств для тушения пожара по площади обвалования.</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Для предупреждения возможных выбросов при длительном горении нефти и темных нефтепродуктов необходимо принимать меры по удалению слоя донной (подтоварной) воды. Для этого могут быть использованы трубопроводы резервуара.</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ru-RU" sz="24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При угрозе выброса или вскипания на месте пожара сосредоточить необходимое количество бульдозеров, самосвалов, скреперов и другой необходимой техники.</a:t>
            </a:r>
            <a:endParaRPr kumimoji="0" lang="ru-RU" sz="24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r>
              <a:rPr lang="ru-RU" sz="2400" i="1" dirty="0" smtClean="0">
                <a:solidFill>
                  <a:schemeClr val="tx1"/>
                </a:solidFill>
              </a:rPr>
              <a:t>Определение высоты продукта для расчета времени выброса</a:t>
            </a:r>
            <a:endParaRPr lang="ru-RU" i="1" dirty="0" smtClean="0">
              <a:solidFill>
                <a:schemeClr val="tx1"/>
              </a:solidFill>
            </a:endParaRPr>
          </a:p>
        </p:txBody>
      </p:sp>
      <p:graphicFrame>
        <p:nvGraphicFramePr>
          <p:cNvPr id="5122" name="Object 3"/>
          <p:cNvGraphicFramePr>
            <a:graphicFrameLocks noChangeAspect="1"/>
          </p:cNvGraphicFramePr>
          <p:nvPr>
            <p:ph type="body" idx="1"/>
          </p:nvPr>
        </p:nvGraphicFramePr>
        <p:xfrm>
          <a:off x="2771800" y="1340768"/>
          <a:ext cx="3744416" cy="2411311"/>
        </p:xfrm>
        <a:graphic>
          <a:graphicData uri="http://schemas.openxmlformats.org/presentationml/2006/ole">
            <p:oleObj spid="_x0000_s139266" name="Документ" r:id="rId3" imgW="1841040" imgH="1186920" progId="Word.Document.8">
              <p:embed/>
            </p:oleObj>
          </a:graphicData>
        </a:graphic>
      </p:graphicFrame>
      <p:graphicFrame>
        <p:nvGraphicFramePr>
          <p:cNvPr id="139267" name="Object 3"/>
          <p:cNvGraphicFramePr>
            <a:graphicFrameLocks noChangeAspect="1"/>
          </p:cNvGraphicFramePr>
          <p:nvPr/>
        </p:nvGraphicFramePr>
        <p:xfrm>
          <a:off x="2771800" y="4005064"/>
          <a:ext cx="3744416" cy="2544043"/>
        </p:xfrm>
        <a:graphic>
          <a:graphicData uri="http://schemas.openxmlformats.org/presentationml/2006/ole">
            <p:oleObj spid="_x0000_s139267" name="Документ" r:id="rId4" imgW="1773720" imgH="1205280" progId="Word.Document.8">
              <p:embed/>
            </p:oleObj>
          </a:graphicData>
        </a:graphic>
      </p:graphicFrame>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p:txBody>
          <a:bodyPr/>
          <a:lstStyle/>
          <a:p>
            <a:r>
              <a:rPr lang="ru-RU" sz="2400" i="1" noProof="1" smtClean="0">
                <a:solidFill>
                  <a:schemeClr val="tx1"/>
                </a:solidFill>
              </a:rPr>
              <a:t>Нормативные интенсивности подачи пены средней крат</a:t>
            </a:r>
            <a:r>
              <a:rPr lang="ru-RU" sz="2400" i="1" smtClean="0">
                <a:solidFill>
                  <a:schemeClr val="tx1"/>
                </a:solidFill>
              </a:rPr>
              <a:t>н</a:t>
            </a:r>
            <a:r>
              <a:rPr lang="ru-RU" sz="2400" i="1" noProof="1" smtClean="0">
                <a:solidFill>
                  <a:schemeClr val="tx1"/>
                </a:solidFill>
              </a:rPr>
              <a:t>ости для тушения пожаров в резервуарах</a:t>
            </a:r>
            <a:endParaRPr lang="ru-RU" smtClean="0">
              <a:solidFill>
                <a:schemeClr val="tx1"/>
              </a:solidFill>
            </a:endParaRPr>
          </a:p>
        </p:txBody>
      </p:sp>
      <p:graphicFrame>
        <p:nvGraphicFramePr>
          <p:cNvPr id="10242" name="Object 3"/>
          <p:cNvGraphicFramePr>
            <a:graphicFrameLocks noChangeAspect="1"/>
          </p:cNvGraphicFramePr>
          <p:nvPr>
            <p:ph type="body" idx="1"/>
          </p:nvPr>
        </p:nvGraphicFramePr>
        <p:xfrm>
          <a:off x="833438" y="1981200"/>
          <a:ext cx="7477125" cy="4114800"/>
        </p:xfrm>
        <a:graphic>
          <a:graphicData uri="http://schemas.openxmlformats.org/presentationml/2006/ole">
            <p:oleObj spid="_x0000_s141314" name="Документ" r:id="rId3" imgW="5792400" imgH="3187800" progId="Word.Document.8">
              <p:embed/>
            </p:oleObj>
          </a:graphicData>
        </a:graphic>
      </p:graphicFrame>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p:txBody>
          <a:bodyPr/>
          <a:lstStyle/>
          <a:p>
            <a:r>
              <a:rPr lang="ru-RU" sz="2400" i="1" noProof="1" smtClean="0">
                <a:solidFill>
                  <a:schemeClr val="tx1"/>
                </a:solidFill>
              </a:rPr>
              <a:t>Нормативная интенсивность подачи пены низкой кратности для тушения нефти и нефтепродуктов в резервуарах</a:t>
            </a:r>
            <a:endParaRPr lang="ru-RU" smtClean="0">
              <a:solidFill>
                <a:schemeClr val="tx1"/>
              </a:solidFill>
            </a:endParaRPr>
          </a:p>
        </p:txBody>
      </p:sp>
      <p:graphicFrame>
        <p:nvGraphicFramePr>
          <p:cNvPr id="11266" name="Object 3"/>
          <p:cNvGraphicFramePr>
            <a:graphicFrameLocks noChangeAspect="1"/>
          </p:cNvGraphicFramePr>
          <p:nvPr>
            <p:ph type="body" idx="1"/>
          </p:nvPr>
        </p:nvGraphicFramePr>
        <p:xfrm>
          <a:off x="1331913" y="1752600"/>
          <a:ext cx="7140575" cy="4691063"/>
        </p:xfrm>
        <a:graphic>
          <a:graphicData uri="http://schemas.openxmlformats.org/presentationml/2006/ole">
            <p:oleObj spid="_x0000_s142338" name="Документ" r:id="rId3" imgW="6726600" imgH="4418640" progId="Word.Document.8">
              <p:embed/>
            </p:oleObj>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1.25.Склады нефти">
  <a:themeElements>
    <a:clrScheme name="Литейная">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1.25.Склады нефти</Template>
  <TotalTime>691</TotalTime>
  <Words>2631</Words>
  <Application>Microsoft Office PowerPoint</Application>
  <PresentationFormat>Экран (4:3)</PresentationFormat>
  <Paragraphs>376</Paragraphs>
  <Slides>98</Slides>
  <Notes>1</Notes>
  <HiddenSlides>0</HiddenSlides>
  <MMClips>0</MMClips>
  <ScaleCrop>false</ScaleCrop>
  <HeadingPairs>
    <vt:vector size="6" baseType="variant">
      <vt:variant>
        <vt:lpstr>Тема</vt:lpstr>
      </vt:variant>
      <vt:variant>
        <vt:i4>1</vt:i4>
      </vt:variant>
      <vt:variant>
        <vt:lpstr>Внедренные серверы OLE</vt:lpstr>
      </vt:variant>
      <vt:variant>
        <vt:i4>2</vt:i4>
      </vt:variant>
      <vt:variant>
        <vt:lpstr>Заголовки слайдов</vt:lpstr>
      </vt:variant>
      <vt:variant>
        <vt:i4>98</vt:i4>
      </vt:variant>
    </vt:vector>
  </HeadingPairs>
  <TitlesOfParts>
    <vt:vector size="101" baseType="lpstr">
      <vt:lpstr>1.25.Склады нефти</vt:lpstr>
      <vt:lpstr>Лист Microsoft Office Excel 97-2003</vt:lpstr>
      <vt:lpstr>Документ</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Основные характеристики групп резервуаров</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Слайд 39</vt:lpstr>
      <vt:lpstr>Слайд 40</vt:lpstr>
      <vt:lpstr>Слайд 41</vt:lpstr>
      <vt:lpstr>Слайд 42</vt:lpstr>
      <vt:lpstr>Слайд 43</vt:lpstr>
      <vt:lpstr>Слайд 44</vt:lpstr>
      <vt:lpstr>Слайд 45</vt:lpstr>
      <vt:lpstr>Линейная скорость выгорания и прогрева углеводородных жидкостей</vt:lpstr>
      <vt:lpstr>Слайд 47</vt:lpstr>
      <vt:lpstr>Слайд 48</vt:lpstr>
      <vt:lpstr>Слайд 49</vt:lpstr>
      <vt:lpstr>Слайд 50</vt:lpstr>
      <vt:lpstr>Слайд 51</vt:lpstr>
      <vt:lpstr> Руководство по тушению нефти и нефтепродуктов в резервуарах и резервуарных парках    УДК 641.841.47:655.5   ГУГПС-ВНИИПО-МИПБ 1999 </vt:lpstr>
      <vt:lpstr>Слайд 53</vt:lpstr>
      <vt:lpstr>Слайд 54</vt:lpstr>
      <vt:lpstr>Слайд 55</vt:lpstr>
      <vt:lpstr>Слайд 56</vt:lpstr>
      <vt:lpstr>Слайд 57</vt:lpstr>
      <vt:lpstr>Нормативная интенсивность подачи воды на охлаждение</vt:lpstr>
      <vt:lpstr>Слайд 59</vt:lpstr>
      <vt:lpstr>Слайд 60</vt:lpstr>
      <vt:lpstr>Слайд 61</vt:lpstr>
      <vt:lpstr>Слайд 62</vt:lpstr>
      <vt:lpstr>Слайд 63</vt:lpstr>
      <vt:lpstr>Слайд 64</vt:lpstr>
      <vt:lpstr>Основные характеристики групп резервуаров</vt:lpstr>
      <vt:lpstr>Слайд 66</vt:lpstr>
      <vt:lpstr>Слайд 67</vt:lpstr>
      <vt:lpstr>Слайд 68</vt:lpstr>
      <vt:lpstr>Слайд 69</vt:lpstr>
      <vt:lpstr>Слайд 70</vt:lpstr>
      <vt:lpstr>Слайд 71</vt:lpstr>
      <vt:lpstr>Слайд 72</vt:lpstr>
      <vt:lpstr>Слайд 73</vt:lpstr>
      <vt:lpstr>Слайд 74</vt:lpstr>
      <vt:lpstr>Слайд 75</vt:lpstr>
      <vt:lpstr>Слайд 76</vt:lpstr>
      <vt:lpstr>Слайд 77</vt:lpstr>
      <vt:lpstr>Слайд 78</vt:lpstr>
      <vt:lpstr>Слайд 79</vt:lpstr>
      <vt:lpstr>Слайд 80</vt:lpstr>
      <vt:lpstr>Слайд 81</vt:lpstr>
      <vt:lpstr>Слайд 82</vt:lpstr>
      <vt:lpstr>Слайд 83</vt:lpstr>
      <vt:lpstr>Слайд 84</vt:lpstr>
      <vt:lpstr>Слайд 85</vt:lpstr>
      <vt:lpstr>Слайд 86</vt:lpstr>
      <vt:lpstr>Слайд 87</vt:lpstr>
      <vt:lpstr>Слайд 88</vt:lpstr>
      <vt:lpstr>Слайд 89</vt:lpstr>
      <vt:lpstr>Слайд 90</vt:lpstr>
      <vt:lpstr>Слайд 91</vt:lpstr>
      <vt:lpstr>Слайд 92</vt:lpstr>
      <vt:lpstr>Слайд 93</vt:lpstr>
      <vt:lpstr>Слайд 94</vt:lpstr>
      <vt:lpstr>Слайд 95</vt:lpstr>
      <vt:lpstr>Определение высоты продукта для расчета времени выброса</vt:lpstr>
      <vt:lpstr>Нормативные интенсивности подачи пены средней кратности для тушения пожаров в резервуарах</vt:lpstr>
      <vt:lpstr>Нормативная интенсивность подачи пены низкой кратности для тушения нефти и нефтепродуктов в резервуарах</vt:lpstr>
    </vt:vector>
  </TitlesOfParts>
  <Company>MultiDVD Team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Администратор</dc:creator>
  <cp:lastModifiedBy>Станция5</cp:lastModifiedBy>
  <cp:revision>60</cp:revision>
  <dcterms:created xsi:type="dcterms:W3CDTF">2010-09-14T17:17:35Z</dcterms:created>
  <dcterms:modified xsi:type="dcterms:W3CDTF">2010-09-23T11:16:20Z</dcterms:modified>
</cp:coreProperties>
</file>