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598" r:id="rId3"/>
    <p:sldId id="700" r:id="rId4"/>
    <p:sldId id="701" r:id="rId5"/>
    <p:sldId id="702" r:id="rId6"/>
    <p:sldId id="703" r:id="rId7"/>
    <p:sldId id="704" r:id="rId8"/>
    <p:sldId id="705" r:id="rId9"/>
    <p:sldId id="706" r:id="rId10"/>
    <p:sldId id="910" r:id="rId11"/>
    <p:sldId id="911" r:id="rId12"/>
    <p:sldId id="912" r:id="rId13"/>
    <p:sldId id="913" r:id="rId14"/>
    <p:sldId id="914" r:id="rId15"/>
    <p:sldId id="915" r:id="rId16"/>
    <p:sldId id="916" r:id="rId17"/>
    <p:sldId id="470" r:id="rId18"/>
    <p:sldId id="784" r:id="rId19"/>
    <p:sldId id="786" r:id="rId20"/>
    <p:sldId id="902" r:id="rId21"/>
    <p:sldId id="903" r:id="rId22"/>
    <p:sldId id="904" r:id="rId23"/>
    <p:sldId id="905" r:id="rId24"/>
    <p:sldId id="620" r:id="rId25"/>
    <p:sldId id="491" r:id="rId26"/>
    <p:sldId id="494" r:id="rId27"/>
    <p:sldId id="495" r:id="rId28"/>
    <p:sldId id="774" r:id="rId29"/>
    <p:sldId id="813" r:id="rId30"/>
    <p:sldId id="831" r:id="rId31"/>
    <p:sldId id="836" r:id="rId32"/>
    <p:sldId id="870" r:id="rId33"/>
    <p:sldId id="872" r:id="rId34"/>
    <p:sldId id="847" r:id="rId35"/>
    <p:sldId id="827" r:id="rId36"/>
    <p:sldId id="829" r:id="rId37"/>
    <p:sldId id="820" r:id="rId38"/>
    <p:sldId id="887" r:id="rId39"/>
    <p:sldId id="888" r:id="rId40"/>
    <p:sldId id="889" r:id="rId41"/>
    <p:sldId id="890" r:id="rId42"/>
    <p:sldId id="891" r:id="rId43"/>
    <p:sldId id="892" r:id="rId44"/>
    <p:sldId id="893" r:id="rId45"/>
    <p:sldId id="47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A4DC-5129-4E2D-86AF-10874018DD71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0D88E-FC4F-4CC9-AA9E-BFAD4D39E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8D36EB-3E93-4653-8EFD-06AC069981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66C5ED-3BD5-4317-B13E-92C422F53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&#1084;&#1080;&#1085;&#1086;&#1073;&#1088;&#1085;&#1072;&#1091;&#1082;&#1080;.&#1088;&#1092;/%D0%BF%D1%80%D0%BE%D0%B5%D0%BA%D1%82%D1%8B/%D1%81%D0%BE%D0%B2%D1%80%D0%B5%D0%BC%D0%B5%D0%BD%D0%BD%D0%B0%D1%8F-%D0%BE%D0%B1%D1%80%D0%B0%D0%B7%D0%BE%D0%B2%D0%B0%D1%82%D0%B5%D0%BB%D1%8C%D0%BD%D0%B0%D1%8F-%D1%81%D1%80%D0%B5%D0%B4%D0%B0-%D1%88%D0%BA%D0%BE%D0%BB%D1%8C%D0%BD%D0%B8%D0%BA%D0%BE%D0%B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&#1084;&#1080;&#1085;&#1086;&#1073;&#1088;&#1085;&#1072;&#1091;&#1082;&#1080;.&#1088;&#1092;/%D0%BF%D1%80%D0%BE%D0%B5%D0%BA%D1%82%D1%8B/%D0%B4%D0%BE%D1%81%D1%82%D1%83%D0%BF%D0%BD%D0%BE%D0%B5-%D0%B4%D0%BE%D0%BF%D0%BE%D0%BB%D0%BD%D0%B8%D1%82%D0%B5%D0%BB%D1%8C%D0%BD%D0%BE%D0%B5-%D0%BE%D0%B1%D1%80%D0%B0%D0%B7%D0%BE%D0%B2%D0%B0%D0%BD%D0%B8%D0%B5-%D0%B4%D0%BB%D1%8F-%D0%B4%D0%B5%D1%82%D0%B5%D0%B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&#1084;&#1080;&#1085;&#1086;&#1073;&#1088;&#1085;&#1072;&#1091;&#1082;&#1080;.&#1088;&#1092;/%D0%BF%D1%80%D0%BE%D0%B5%D0%BA%D1%82%D1%8B/%D1%80%D0%B0%D0%B1%D0%BE%D1%87%D0%B8%D0%B5-%D0%BA%D0%B0%D0%B4%D1%80%D1%8B-%D0%B4%D0%BB%D1%8F-%D0%BF%D0%B5%D1%80%D0%B5%D0%B4%D0%BE%D0%B2%D1%8B%D1%85-%D1%82%D0%B5%D1%85%D0%BD%D0%BE%D0%BB%D0%BE%D0%B3%D0%B8%D0%B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&#1084;&#1080;&#1085;&#1086;&#1073;&#1088;&#1085;&#1072;&#1091;&#1082;&#1080;.&#1088;&#1092;/%D0%BF%D1%80%D0%BE%D0%B5%D0%BA%D1%82%D1%8B/%D0%B2%D1%83%D0%B7%D1%8B-%D1%86%D0%B5%D0%BD%D1%82%D1%80%D1%8B-%D0%B8%D0%BD%D0%BD%D0%BE%D0%B2%D0%B0%D1%86%D0%B8%D0%B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&#1084;&#1080;&#1085;&#1086;&#1073;&#1088;&#1085;&#1072;&#1091;&#1082;&#1080;.&#1088;&#1092;/%D0%BF%D1%80%D0%BE%D0%B5%D0%BA%D1%82%D1%8B/%D1%8D%D0%BA%D1%81%D0%BF%D0%BE%D1%80%D1%82-%D1%80%D0%BE%D1%81%D1%81%D0%B8%D0%B9%D1%81%D0%BA%D0%BE%D0%B3%D0%BE-%D0%BE%D0%B1%D1%80%D0%B0%D0%B7%D0%BE%D0%B2%D0%B0%D0%BD%D0%B8%D1%8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&#1084;&#1080;&#1085;&#1086;&#1073;&#1088;&#1085;&#1072;&#1091;&#1082;&#1080;.&#1088;&#1092;/%D0%BF%D1%80%D0%BE%D0%B5%D0%BA%D1%82%D1%8B/%D1%81%D0%BE%D0%B2%D1%80%D0%B5%D0%BC%D0%B5%D0%BD%D0%BD%D0%B0%D1%8F-%D1%86%D0%B8%D1%84%D1%80%D0%BE%D0%B2%D0%B0%D1%8F-%D0%BE%D0%B1%D1%80%D0%B0%D0%B7%D0%BE%D0%B2%D0%B0%D1%82%D0%B5%D0%BB%D1%8C%D0%BD%D0%B0%D1%8F-%D1%81%D1%80%D0%B5%D0%B4%D0%B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onsultant.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-school.ru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triinochka.ru/post168278168/" TargetMode="External"/><Relationship Id="rId2" Type="http://schemas.openxmlformats.org/officeDocument/2006/relationships/hyperlink" Target="http://go.mail.ru/search_images?q=%D0%BA%D1%83%D0%B2%D1%88%D0%B8%D0%BD%D0%BA%D0%B0%20%D0%B2%D0%B8%D0%BA%D1%82%D0%BE%D1%80%D0%B8%D1%8F&amp;fr=web&amp;rch=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Актуальные проблемы современного образования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Алексеев С.В., д.п.н., профессор</a:t>
            </a:r>
            <a:endParaRPr lang="ru-RU" sz="1800" dirty="0"/>
          </a:p>
        </p:txBody>
      </p:sp>
      <p:pic>
        <p:nvPicPr>
          <p:cNvPr id="16386" name="Picture 2" descr="http://www.syl.ru/misc/i/ai/173512/672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1340" y="1"/>
            <a:ext cx="2792659" cy="2285991"/>
          </a:xfrm>
          <a:prstGeom prst="rect">
            <a:avLst/>
          </a:prstGeom>
          <a:noFill/>
        </p:spPr>
      </p:pic>
      <p:pic>
        <p:nvPicPr>
          <p:cNvPr id="5" name="Рисунок 4" descr="http://profi-teacher.ru/sys/images/ege-matem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04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edworld.ru/assets/images/aust_language_schools/bond_v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857364"/>
            <a:ext cx="5940425" cy="253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Приоритетные проекты </a:t>
            </a:r>
            <a:r>
              <a:rPr lang="ru-RU" dirty="0" err="1" smtClean="0"/>
              <a:t>Минобрнауки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buNone/>
            </a:pPr>
            <a:r>
              <a:rPr lang="ru-RU" sz="1800" b="1" dirty="0" smtClean="0"/>
              <a:t>1.С</a:t>
            </a:r>
            <a:r>
              <a:rPr lang="ru-RU" sz="1800" b="1" dirty="0" smtClean="0">
                <a:hlinkClick r:id="rId2"/>
              </a:rPr>
              <a:t>овременная образовательная среда для школьников</a:t>
            </a:r>
            <a:r>
              <a:rPr lang="ru-RU" sz="1800" b="1" dirty="0" smtClean="0"/>
              <a:t> </a:t>
            </a:r>
            <a:endParaRPr lang="ru-RU" sz="1800" dirty="0" smtClean="0"/>
          </a:p>
          <a:p>
            <a:pPr algn="just" fontAlgn="base">
              <a:buNone/>
            </a:pPr>
            <a:r>
              <a:rPr lang="ru-RU" sz="1800" i="1" dirty="0" smtClean="0"/>
              <a:t>Цель проекта- Обеспечить российским школьникам современную образовательную среду и перевести всех учащихся на обучение в одну смену.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https://xn--80abucjiibhv9a.xn--p1ai/media/projects/full/41d67e2002a0282c512e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496"/>
            <a:ext cx="714380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1600" b="1" dirty="0" smtClean="0"/>
              <a:t>2.</a:t>
            </a:r>
            <a:r>
              <a:rPr lang="ru-RU" sz="1600" b="1" dirty="0" smtClean="0">
                <a:hlinkClick r:id="rId2"/>
              </a:rPr>
              <a:t>Доступное дополнительное образование</a:t>
            </a:r>
            <a:endParaRPr lang="ru-RU" sz="1600" dirty="0" smtClean="0"/>
          </a:p>
          <a:p>
            <a:pPr algn="just" fontAlgn="base">
              <a:buNone/>
            </a:pPr>
            <a:r>
              <a:rPr lang="ru-RU" sz="1600" b="1" dirty="0" smtClean="0"/>
              <a:t> </a:t>
            </a:r>
            <a:r>
              <a:rPr lang="ru-RU" sz="1600" i="1" dirty="0" smtClean="0"/>
              <a:t>Цель проекта- Обеспечение реализации «майских указов» Президента Российской Федерации в части охвата не менее 70 - 75% детей в возрасте от 5 до 18 лет, качественными программами дополнительного образования</a:t>
            </a:r>
            <a:endParaRPr lang="ru-RU" sz="1600" dirty="0"/>
          </a:p>
        </p:txBody>
      </p:sp>
      <p:pic>
        <p:nvPicPr>
          <p:cNvPr id="4" name="Рисунок 3" descr="https://xn--80abucjiibhv9a.xn--p1ai/media/projects/full/41d6407f45cdffb5358f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7858180" cy="41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1700" b="1" dirty="0" smtClean="0"/>
              <a:t>3.</a:t>
            </a:r>
            <a:r>
              <a:rPr lang="ru-RU" sz="1700" b="1" dirty="0" smtClean="0">
                <a:hlinkClick r:id="rId2"/>
              </a:rPr>
              <a:t>Рабочие кадры для передовых технологий</a:t>
            </a:r>
            <a:endParaRPr lang="ru-RU" sz="1700" dirty="0" smtClean="0"/>
          </a:p>
          <a:p>
            <a:pPr algn="just" fontAlgn="base">
              <a:buNone/>
            </a:pPr>
            <a:r>
              <a:rPr lang="ru-RU" sz="1700" i="1" dirty="0" smtClean="0"/>
              <a:t>Цель проекта - Создание конкурентоспособной системы среднего профессионального образования, обеспечивающей подготовку высококвалифицированных специалистов и рабочих кадров в соответствии с современными стандартами и передовыми технологиями.</a:t>
            </a:r>
            <a:endParaRPr lang="ru-RU" sz="1700" dirty="0" smtClean="0"/>
          </a:p>
          <a:p>
            <a:endParaRPr lang="ru-RU" dirty="0"/>
          </a:p>
        </p:txBody>
      </p:sp>
      <p:pic>
        <p:nvPicPr>
          <p:cNvPr id="4" name="Рисунок 3" descr="https://xn--80abucjiibhv9a.xn--p1ai/media/projects/full/41d67734de0b7b393566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00372"/>
            <a:ext cx="6154739" cy="375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1700" b="1" dirty="0" smtClean="0"/>
              <a:t>4.</a:t>
            </a:r>
            <a:r>
              <a:rPr lang="ru-RU" sz="1700" b="1" dirty="0" smtClean="0">
                <a:hlinkClick r:id="rId2"/>
              </a:rPr>
              <a:t>Вузы как центры инноваций</a:t>
            </a:r>
            <a:endParaRPr lang="ru-RU" sz="1700" dirty="0" smtClean="0"/>
          </a:p>
          <a:p>
            <a:pPr algn="just" fontAlgn="base">
              <a:buNone/>
            </a:pPr>
            <a:r>
              <a:rPr lang="ru-RU" sz="1700" i="1" dirty="0" smtClean="0"/>
              <a:t>Цель проекта - Обеспечить устойчивую глобальную конкурентоспособность в 2018 году не менее 5, а в 2025 году не менее 10 ведущих российских университетов; создать в субъектах Российской Федерации в 2018 году не менее 55, а в 2025 году не менее 100 университетских центров инновационного, технологического и социального развития регионов</a:t>
            </a:r>
            <a:endParaRPr lang="ru-RU" sz="1700" dirty="0" smtClean="0"/>
          </a:p>
          <a:p>
            <a:endParaRPr lang="ru-RU" dirty="0"/>
          </a:p>
        </p:txBody>
      </p:sp>
      <p:pic>
        <p:nvPicPr>
          <p:cNvPr id="4" name="Рисунок 3" descr="https://xn--80abucjiibhv9a.xn--p1ai/media/projects/full/41d66ca1ebb15322a57f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86124"/>
            <a:ext cx="6011863" cy="346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1800" b="1" dirty="0" smtClean="0"/>
              <a:t>5.</a:t>
            </a:r>
            <a:r>
              <a:rPr lang="ru-RU" sz="1800" b="1" dirty="0" smtClean="0">
                <a:hlinkClick r:id="rId2"/>
              </a:rPr>
              <a:t>Экспорт образования</a:t>
            </a:r>
            <a:endParaRPr lang="ru-RU" sz="1800" dirty="0" smtClean="0"/>
          </a:p>
          <a:p>
            <a:pPr algn="just" fontAlgn="base">
              <a:buNone/>
            </a:pPr>
            <a:r>
              <a:rPr lang="ru-RU" sz="1800" b="1" dirty="0" smtClean="0"/>
              <a:t> </a:t>
            </a:r>
            <a:r>
              <a:rPr lang="ru-RU" sz="1800" i="1" dirty="0" smtClean="0"/>
              <a:t>Цель проекта- Повышение привлекательности и конкурентоспособности российского образования на международном рынке образовательных услуг в целях увеличения доли </a:t>
            </a:r>
            <a:r>
              <a:rPr lang="ru-RU" sz="1800" i="1" dirty="0" err="1" smtClean="0"/>
              <a:t>несырьевого</a:t>
            </a:r>
            <a:r>
              <a:rPr lang="ru-RU" sz="1800" i="1" dirty="0" smtClean="0"/>
              <a:t> экспорта Российской Федерации.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https://xn--80abucjiibhv9a.xn--p1ai/media/projects/full/41d6631d951b62ed02ec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071811"/>
            <a:ext cx="6297615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1900" b="1" dirty="0" smtClean="0"/>
              <a:t>6.</a:t>
            </a:r>
            <a:r>
              <a:rPr lang="ru-RU" sz="1900" b="1" dirty="0" smtClean="0">
                <a:hlinkClick r:id="rId2"/>
              </a:rPr>
              <a:t>Цифровая образовательная среда</a:t>
            </a:r>
            <a:endParaRPr lang="ru-RU" sz="1900" dirty="0" smtClean="0"/>
          </a:p>
          <a:p>
            <a:pPr algn="just">
              <a:buNone/>
            </a:pPr>
            <a:r>
              <a:rPr lang="ru-RU" sz="1900" i="1" dirty="0" smtClean="0"/>
              <a:t>Цель проекта- Создать к 2018 году условия для системного повышения качества и расширения возможностей непрерывного образования для всех категорий граждан за счет развития российского цифрового образовательного пространства и увеличения числа обучающихся образовательных организаций, освоивших </a:t>
            </a:r>
            <a:r>
              <a:rPr lang="ru-RU" sz="1900" i="1" dirty="0" err="1" smtClean="0"/>
              <a:t>онлайн-курсы</a:t>
            </a:r>
            <a:r>
              <a:rPr lang="ru-RU" sz="1900" i="1" dirty="0" smtClean="0"/>
              <a:t> до 11 </a:t>
            </a:r>
            <a:r>
              <a:rPr lang="ru-RU" sz="1900" i="1" dirty="0" err="1" smtClean="0"/>
              <a:t>млн</a:t>
            </a:r>
            <a:r>
              <a:rPr lang="ru-RU" sz="1900" i="1" dirty="0" smtClean="0"/>
              <a:t> человек к концу 2025 года.</a:t>
            </a:r>
            <a:endParaRPr lang="ru-RU" sz="1900" dirty="0" smtClean="0"/>
          </a:p>
          <a:p>
            <a:endParaRPr lang="ru-RU" dirty="0"/>
          </a:p>
        </p:txBody>
      </p:sp>
      <p:pic>
        <p:nvPicPr>
          <p:cNvPr id="4" name="Рисунок 3" descr="https://xn--80abucjiibhv9a.xn--p1ai/media/projects/full/41d662089827d6cb3dd5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3"/>
            <a:ext cx="608330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17500" y="1412875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Исследование студентов и педагогов:  более 90% отмечают приоритет «живого общения» педагога и школьника.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Федеральная программа «Цифровое образование».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Т.В.Черниговская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… «От образования знаний – к образованию понимания»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2000" dirty="0" smtClean="0"/>
          </a:p>
        </p:txBody>
      </p:sp>
      <p:pic>
        <p:nvPicPr>
          <p:cNvPr id="13316" name="Рисунок 3" descr="Ð¢Ð°ÑÑÑÐ½Ð° Ð§ÐµÑÐ½Ð¸Ð³Ð¾Ð²ÑÐºÐ°Ñ: Ð ÑÐ¸ÑÑÐ¾Ð²Ð¾Ð¼ Ð¼Ð¸ÑÐµ Ð½ÑÐ¶Ð½Ð¾ ÑÐ¾ÑÑÐ°Ð½ÑÑÑ ÑÐµÐ»Ð¾Ð²ÐµÑÐ½Ð¾ÑÑÑ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47934" y="3717032"/>
            <a:ext cx="4081754" cy="288261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228600" dist="38100" dir="8100000" sx="106000" sy="106000" algn="tr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gray">
          <a:xfrm>
            <a:off x="179388" y="88900"/>
            <a:ext cx="8750300" cy="101917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393700" y="269875"/>
            <a:ext cx="608013" cy="523875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54510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gray">
          <a:xfrm>
            <a:off x="1417638" y="203200"/>
            <a:ext cx="7272337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rgbClr val="C00000"/>
                </a:solidFill>
              </a:rPr>
              <a:t>Искусственный интеллект и цифровое образование</a:t>
            </a:r>
            <a:endParaRPr 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устойчивого развития</a:t>
            </a:r>
            <a:endParaRPr lang="ru-RU" dirty="0"/>
          </a:p>
        </p:txBody>
      </p:sp>
      <p:pic>
        <p:nvPicPr>
          <p:cNvPr id="4" name="Содержимое 3" descr="http://ru.unesco.org/sites/default/files/russian_sdg_17goals_poster_all_languages_with_un_emblem_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2668" y="1554163"/>
            <a:ext cx="733106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Гайдаровский форум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«Россия и мир 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цели и ценности» 2018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Некоторые ключевые проблемы:</a:t>
            </a:r>
          </a:p>
          <a:p>
            <a:pPr>
              <a:buNone/>
            </a:pPr>
            <a:r>
              <a:rPr lang="ru-RU" sz="1600" i="1" dirty="0" smtClean="0"/>
              <a:t>-Инвестиции в сферу общественного здоровья</a:t>
            </a:r>
          </a:p>
          <a:p>
            <a:pPr>
              <a:buNone/>
            </a:pPr>
            <a:r>
              <a:rPr lang="ru-RU" sz="1600" i="1" dirty="0" smtClean="0"/>
              <a:t>-Цели и ценности</a:t>
            </a:r>
          </a:p>
          <a:p>
            <a:pPr>
              <a:buNone/>
            </a:pPr>
            <a:r>
              <a:rPr lang="ru-RU" sz="1600" i="1" dirty="0" smtClean="0"/>
              <a:t>-Компании-лидеры и </a:t>
            </a:r>
            <a:r>
              <a:rPr lang="ru-RU" sz="1600" i="1" dirty="0" err="1" smtClean="0"/>
              <a:t>университеты:задачи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и</a:t>
            </a:r>
            <a:r>
              <a:rPr lang="ru-RU" sz="1600" i="1" dirty="0" smtClean="0"/>
              <a:t> рецепты технологического прорыва</a:t>
            </a:r>
          </a:p>
          <a:p>
            <a:pPr>
              <a:buNone/>
            </a:pPr>
            <a:r>
              <a:rPr lang="ru-RU" sz="1600" i="1" dirty="0" smtClean="0"/>
              <a:t>-Останется ли социальная политика национальным приоритетом</a:t>
            </a:r>
          </a:p>
          <a:p>
            <a:pPr>
              <a:buNone/>
            </a:pPr>
            <a:r>
              <a:rPr lang="ru-RU" sz="1600" i="1" dirty="0" smtClean="0"/>
              <a:t>-Революция 1917 года: уроки через 100лет</a:t>
            </a:r>
          </a:p>
          <a:p>
            <a:pPr>
              <a:buNone/>
            </a:pPr>
            <a:r>
              <a:rPr lang="ru-RU" sz="1600" i="1" dirty="0" smtClean="0"/>
              <a:t>-</a:t>
            </a:r>
            <a:r>
              <a:rPr lang="ru-RU" sz="1600" b="1" i="1" dirty="0" smtClean="0"/>
              <a:t>Тренды образования6вызовы, ожидания, реальность</a:t>
            </a:r>
          </a:p>
          <a:p>
            <a:pPr>
              <a:buNone/>
            </a:pPr>
            <a:r>
              <a:rPr lang="ru-RU" sz="1600" i="1" dirty="0" smtClean="0"/>
              <a:t>-Треугольник стратегического </a:t>
            </a:r>
            <a:r>
              <a:rPr lang="ru-RU" sz="1600" i="1" dirty="0" err="1" smtClean="0"/>
              <a:t>прорыва:будущее</a:t>
            </a:r>
            <a:r>
              <a:rPr lang="ru-RU" sz="1600" i="1" dirty="0" smtClean="0"/>
              <a:t> корпоративных программ</a:t>
            </a:r>
          </a:p>
          <a:p>
            <a:pPr>
              <a:buNone/>
            </a:pPr>
            <a:r>
              <a:rPr lang="ru-RU" sz="1800" i="1" dirty="0" smtClean="0"/>
              <a:t>-Устойчивость экономического роста в России и мире</a:t>
            </a:r>
          </a:p>
          <a:p>
            <a:pPr>
              <a:buNone/>
            </a:pPr>
            <a:r>
              <a:rPr lang="ru-RU" sz="1800" i="1" dirty="0" smtClean="0"/>
              <a:t>-Новая жизнь больших </a:t>
            </a:r>
            <a:r>
              <a:rPr lang="ru-RU" sz="1800" i="1" dirty="0" err="1" smtClean="0"/>
              <a:t>городов:анализ</a:t>
            </a:r>
            <a:r>
              <a:rPr lang="ru-RU" sz="1800" i="1" dirty="0" smtClean="0"/>
              <a:t> рисков и решений</a:t>
            </a:r>
          </a:p>
          <a:p>
            <a:pPr>
              <a:buNone/>
            </a:pPr>
            <a:r>
              <a:rPr lang="ru-RU" sz="1800" i="1" dirty="0" smtClean="0"/>
              <a:t>-</a:t>
            </a:r>
            <a:r>
              <a:rPr lang="ru-RU" sz="1800" b="1" i="1" dirty="0" smtClean="0"/>
              <a:t>Искусственный интеллект-вызов для человечества</a:t>
            </a:r>
          </a:p>
          <a:p>
            <a:pPr>
              <a:buNone/>
            </a:pPr>
            <a:r>
              <a:rPr lang="ru-RU" sz="1800" i="1" dirty="0" smtClean="0"/>
              <a:t>-Проектируя новую </a:t>
            </a:r>
            <a:r>
              <a:rPr lang="ru-RU" sz="1800" i="1" dirty="0" err="1" smtClean="0"/>
              <a:t>глобализацию:по</a:t>
            </a:r>
            <a:r>
              <a:rPr lang="ru-RU" sz="1800" i="1" dirty="0" smtClean="0"/>
              <a:t> каким правилам будет играть  мир</a:t>
            </a:r>
          </a:p>
          <a:p>
            <a:pPr>
              <a:buNone/>
            </a:pPr>
            <a:r>
              <a:rPr lang="ru-RU" sz="1800" i="1" dirty="0" smtClean="0"/>
              <a:t>-Ученые без границ:»большие данные», научные коммуникации и социальные сети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X Гайдаровский форум в Москве. 16 января 20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92905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онцепция форум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86800" cy="307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bs.twimg.com/media/DTwQlxcWsAARIU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327535" cy="294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bs.twimg.com/media/DTv_2oFXcAQJboj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643314"/>
            <a:ext cx="421481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Попытаемся опровергнуть…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В сущности, почти чудо, что нынешние методы обучения еще не совсем удушили святую любознательность человека.</a:t>
            </a:r>
          </a:p>
          <a:p>
            <a:pPr algn="just">
              <a:buNone/>
            </a:pPr>
            <a:r>
              <a:rPr lang="ru-RU" sz="2400" dirty="0" smtClean="0"/>
              <a:t>                                                                   Альберт Эйнштейн</a:t>
            </a:r>
            <a:endParaRPr lang="ru-RU" sz="2400" dirty="0"/>
          </a:p>
        </p:txBody>
      </p:sp>
      <p:pic>
        <p:nvPicPr>
          <p:cNvPr id="4" name="Рисунок 3" descr="Альберт Эйнштейн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5500726" cy="399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Ключевые тренды будущего </a:t>
            </a:r>
            <a:r>
              <a:rPr lang="ru-RU" smtClean="0"/>
              <a:t>(АСИ,2017)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 ТЕХНОЛОГИЧЕСКИЕ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err="1" smtClean="0"/>
              <a:t>Цифровизация</a:t>
            </a:r>
            <a:r>
              <a:rPr lang="ru-RU" dirty="0" smtClean="0"/>
              <a:t> </a:t>
            </a:r>
            <a:r>
              <a:rPr lang="ru-RU" b="1" dirty="0" smtClean="0"/>
              <a:t>всех</a:t>
            </a:r>
            <a:r>
              <a:rPr lang="ru-RU" dirty="0" smtClean="0"/>
              <a:t> </a:t>
            </a:r>
            <a:r>
              <a:rPr lang="ru-RU" b="1" dirty="0" smtClean="0"/>
              <a:t>сфер</a:t>
            </a:r>
            <a:r>
              <a:rPr lang="ru-RU" dirty="0" smtClean="0"/>
              <a:t> </a:t>
            </a:r>
            <a:r>
              <a:rPr lang="ru-RU" b="1" dirty="0" smtClean="0"/>
              <a:t>жизни</a:t>
            </a:r>
            <a:r>
              <a:rPr lang="ru-RU" dirty="0" smtClean="0"/>
              <a:t> Оцифрованных данных становится больше, интернет становится доступнее, а технологии </a:t>
            </a:r>
            <a:r>
              <a:rPr lang="ru-RU" dirty="0" err="1" smtClean="0"/>
              <a:t>цифровизации</a:t>
            </a:r>
            <a:r>
              <a:rPr lang="ru-RU" dirty="0" smtClean="0"/>
              <a:t> осваивают всё новые области человеческой деятельности.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/>
            <a:r>
              <a:rPr lang="ru-RU" b="1" dirty="0" smtClean="0"/>
              <a:t>Автоматизация</a:t>
            </a:r>
            <a:r>
              <a:rPr lang="ru-RU" dirty="0" smtClean="0"/>
              <a:t> </a:t>
            </a:r>
            <a:r>
              <a:rPr lang="ru-RU" b="1" dirty="0" smtClean="0"/>
              <a:t>и</a:t>
            </a:r>
            <a:r>
              <a:rPr lang="ru-RU" dirty="0" smtClean="0"/>
              <a:t> </a:t>
            </a:r>
            <a:r>
              <a:rPr lang="ru-RU" b="1" dirty="0" smtClean="0"/>
              <a:t>роботизация</a:t>
            </a:r>
            <a:endParaRPr lang="ru-RU" dirty="0" smtClean="0"/>
          </a:p>
          <a:p>
            <a:pPr algn="just"/>
            <a:r>
              <a:rPr lang="ru-RU" dirty="0" smtClean="0"/>
              <a:t>развитие автономных систем, способных на сложные физические и когнитивные </a:t>
            </a:r>
            <a:r>
              <a:rPr lang="ru-RU" dirty="0" smtClean="0"/>
              <a:t>действия</a:t>
            </a:r>
            <a:r>
              <a:rPr lang="ru-RU" dirty="0" smtClean="0"/>
              <a:t>, трансформирует роль человеческого труда во всех секторах экономики.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ТЕХНО-СОЦИАЛЬНЫЕ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/>
              <a:t>Глобализация</a:t>
            </a:r>
            <a:r>
              <a:rPr lang="ru-RU" dirty="0" smtClean="0"/>
              <a:t> </a:t>
            </a:r>
            <a:r>
              <a:rPr lang="ru-RU" b="1" dirty="0" smtClean="0"/>
              <a:t>(экономическая,</a:t>
            </a:r>
            <a:r>
              <a:rPr lang="ru-RU" dirty="0" smtClean="0"/>
              <a:t> </a:t>
            </a:r>
            <a:r>
              <a:rPr lang="ru-RU" b="1" dirty="0" smtClean="0"/>
              <a:t>технологическая</a:t>
            </a:r>
            <a:r>
              <a:rPr lang="ru-RU" dirty="0" smtClean="0"/>
              <a:t> </a:t>
            </a:r>
            <a:r>
              <a:rPr lang="ru-RU" b="1" dirty="0" smtClean="0"/>
              <a:t>и</a:t>
            </a:r>
            <a:r>
              <a:rPr lang="ru-RU" dirty="0" smtClean="0"/>
              <a:t> </a:t>
            </a:r>
            <a:r>
              <a:rPr lang="ru-RU" b="1" dirty="0" smtClean="0"/>
              <a:t>культурная)</a:t>
            </a:r>
            <a:r>
              <a:rPr lang="ru-RU" dirty="0" smtClean="0"/>
              <a:t> Производственные цепочки, потребительские товары, научные знания и культурные коды возникают и существуют в </a:t>
            </a:r>
            <a:r>
              <a:rPr lang="ru-RU" dirty="0" err="1" smtClean="0"/>
              <a:t>сверхсвязном</a:t>
            </a:r>
            <a:r>
              <a:rPr lang="ru-RU" dirty="0" smtClean="0"/>
              <a:t> мире, где усиливается роль транснационального сотрудничества.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/>
            <a:r>
              <a:rPr lang="ru-RU" b="1" dirty="0" err="1" smtClean="0"/>
              <a:t>Экологизация</a:t>
            </a:r>
            <a:r>
              <a:rPr lang="ru-RU" b="1" dirty="0" smtClean="0"/>
              <a:t> : </a:t>
            </a:r>
            <a:r>
              <a:rPr lang="ru-RU" dirty="0" smtClean="0"/>
              <a:t>растущие внимание к экологии у </a:t>
            </a:r>
            <a:r>
              <a:rPr lang="ru-RU" dirty="0" err="1" smtClean="0"/>
              <a:t>потреби-телей</a:t>
            </a:r>
            <a:r>
              <a:rPr lang="ru-RU" dirty="0" smtClean="0"/>
              <a:t> и производителей сопровождается преобразованием самого понятия </a:t>
            </a:r>
            <a:r>
              <a:rPr lang="ru-RU" dirty="0" err="1" smtClean="0"/>
              <a:t>экологичности</a:t>
            </a:r>
            <a:r>
              <a:rPr lang="ru-RU" dirty="0" smtClean="0"/>
              <a:t> и широким распространением экологических метафор в бизнесе.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СОЦИАЛЬНЫЕ</a:t>
            </a:r>
          </a:p>
          <a:p>
            <a:pPr>
              <a:buNone/>
            </a:pPr>
            <a:endParaRPr lang="ru-RU" dirty="0" smtClean="0"/>
          </a:p>
          <a:p>
            <a:pPr algn="just"/>
            <a:r>
              <a:rPr lang="ru-RU" b="1" dirty="0" smtClean="0"/>
              <a:t>Демографические</a:t>
            </a:r>
            <a:r>
              <a:rPr lang="ru-RU" dirty="0" smtClean="0"/>
              <a:t> </a:t>
            </a:r>
            <a:r>
              <a:rPr lang="ru-RU" b="1" dirty="0" smtClean="0"/>
              <a:t>изменения : </a:t>
            </a:r>
            <a:r>
              <a:rPr lang="ru-RU" dirty="0" smtClean="0"/>
              <a:t>рост продолжительности жизни, продолжающаяся урбанизация, растущая роль женщин в экономике и изменение модели детства определяют новый </a:t>
            </a:r>
            <a:r>
              <a:rPr lang="ru-RU" dirty="0" err="1" smtClean="0"/>
              <a:t>соци-альный</a:t>
            </a:r>
            <a:r>
              <a:rPr lang="ru-RU" dirty="0" smtClean="0"/>
              <a:t> ландшафт.</a:t>
            </a:r>
          </a:p>
          <a:p>
            <a:endParaRPr lang="ru-RU" dirty="0" smtClean="0"/>
          </a:p>
          <a:p>
            <a:pPr algn="just"/>
            <a:r>
              <a:rPr lang="ru-RU" b="1" dirty="0" smtClean="0"/>
              <a:t>Становление</a:t>
            </a:r>
            <a:r>
              <a:rPr lang="ru-RU" dirty="0" smtClean="0"/>
              <a:t> </a:t>
            </a:r>
            <a:r>
              <a:rPr lang="ru-RU" b="1" dirty="0" smtClean="0"/>
              <a:t>сетевого</a:t>
            </a:r>
            <a:r>
              <a:rPr lang="ru-RU" dirty="0" smtClean="0"/>
              <a:t> </a:t>
            </a:r>
            <a:r>
              <a:rPr lang="ru-RU" b="1" dirty="0" smtClean="0"/>
              <a:t>общества: </a:t>
            </a:r>
            <a:r>
              <a:rPr lang="ru-RU" dirty="0" smtClean="0"/>
              <a:t>возникновение новых более гибких способов управления компаниями и сообществами дополняется развитием сетевых технологий и распространением решений, основанных на технологии </a:t>
            </a:r>
            <a:r>
              <a:rPr lang="ru-RU" dirty="0" err="1" smtClean="0"/>
              <a:t>blockchain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МЕТАТРЕНД</a:t>
            </a:r>
          </a:p>
          <a:p>
            <a:pPr algn="just"/>
            <a:r>
              <a:rPr lang="ru-RU" b="1" dirty="0" smtClean="0"/>
              <a:t>Ускорение : </a:t>
            </a:r>
            <a:r>
              <a:rPr lang="ru-RU" dirty="0" smtClean="0"/>
              <a:t>все перечисленные изменения происходят под влиянием одного общего </a:t>
            </a:r>
            <a:r>
              <a:rPr lang="ru-RU" dirty="0" err="1" smtClean="0"/>
              <a:t>метатренда</a:t>
            </a:r>
            <a:r>
              <a:rPr lang="ru-RU" dirty="0" smtClean="0"/>
              <a:t> — возрастающей скорости изменений.</a:t>
            </a:r>
          </a:p>
          <a:p>
            <a:pPr algn="just"/>
            <a:r>
              <a:rPr lang="ru-RU" dirty="0" smtClean="0"/>
              <a:t>Новые технологические решения и социальные практики возникают все быстрее. Этот </a:t>
            </a:r>
            <a:r>
              <a:rPr lang="ru-RU" dirty="0" err="1" smtClean="0"/>
              <a:t>метатренд</a:t>
            </a:r>
            <a:r>
              <a:rPr lang="ru-RU" dirty="0" smtClean="0"/>
              <a:t> не только воздействует на обозначенные изменения, но и задает темпы обновления окружающего мира — темпы, к которым не готовы большинство ныне существующих социальных институтов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Будущее, которого мы хотим (2012г.)</a:t>
            </a:r>
            <a:endParaRPr lang="ru-RU" dirty="0"/>
          </a:p>
        </p:txBody>
      </p:sp>
      <p:pic>
        <p:nvPicPr>
          <p:cNvPr id="4" name="Содержимое 3" descr="http://grow.clicr.ru/thumb.php?file=attach_files%2Ffile_news_673.jpg&amp;height=0&amp;max_dim=0&amp;width=6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6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Профессии будущего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1600" dirty="0" smtClean="0"/>
              <a:t>Биотехнологии                                                                   Индустрия детских товаров и                      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                                                       сервисов</a:t>
            </a:r>
          </a:p>
          <a:p>
            <a:r>
              <a:rPr lang="ru-RU" sz="1600" dirty="0" smtClean="0"/>
              <a:t>Медицина                                                                           Образование</a:t>
            </a:r>
          </a:p>
          <a:p>
            <a:r>
              <a:rPr lang="ru-RU" sz="1600" dirty="0" smtClean="0"/>
              <a:t>Сельское хозяйство                                                           ИТ- сектор</a:t>
            </a:r>
          </a:p>
          <a:p>
            <a:r>
              <a:rPr lang="ru-RU" sz="1600" dirty="0" smtClean="0"/>
              <a:t>Строительство                                                                    Финансовый сектор</a:t>
            </a:r>
          </a:p>
          <a:p>
            <a:r>
              <a:rPr lang="ru-RU" sz="1600" dirty="0" err="1" smtClean="0"/>
              <a:t>Энергогенерация</a:t>
            </a:r>
            <a:r>
              <a:rPr lang="ru-RU" sz="1600" dirty="0" smtClean="0"/>
              <a:t> и накопление энергии                         Менеджмент</a:t>
            </a:r>
          </a:p>
          <a:p>
            <a:r>
              <a:rPr lang="ru-RU" sz="1600" dirty="0" smtClean="0"/>
              <a:t>Энергосети и управление энергопотреблением             Социальная сфера</a:t>
            </a:r>
          </a:p>
          <a:p>
            <a:r>
              <a:rPr lang="ru-RU" sz="1600" dirty="0" smtClean="0"/>
              <a:t>Наземный транспорт                                                         Культура и искусство</a:t>
            </a:r>
          </a:p>
          <a:p>
            <a:r>
              <a:rPr lang="ru-RU" sz="1600" dirty="0" smtClean="0"/>
              <a:t>Водный транспорт                                                             </a:t>
            </a:r>
            <a:r>
              <a:rPr lang="ru-RU" sz="1600" dirty="0" err="1" smtClean="0"/>
              <a:t>Медиа</a:t>
            </a:r>
            <a:r>
              <a:rPr lang="ru-RU" sz="1600" dirty="0" smtClean="0"/>
              <a:t> и развлечения</a:t>
            </a:r>
          </a:p>
          <a:p>
            <a:r>
              <a:rPr lang="ru-RU" sz="1600" dirty="0" smtClean="0"/>
              <a:t>Авиация                                                                              Туризм и гостеприимство</a:t>
            </a:r>
          </a:p>
          <a:p>
            <a:r>
              <a:rPr lang="ru-RU" sz="1600" dirty="0" smtClean="0"/>
              <a:t>Космос                                                                                Безопасность</a:t>
            </a:r>
          </a:p>
          <a:p>
            <a:r>
              <a:rPr lang="ru-RU" sz="1600" dirty="0" smtClean="0"/>
              <a:t>Добыча и переработка полезных ископаемых</a:t>
            </a:r>
          </a:p>
          <a:p>
            <a:r>
              <a:rPr lang="ru-RU" sz="1600" dirty="0" smtClean="0"/>
              <a:t>Металлургия                                                       </a:t>
            </a:r>
            <a:r>
              <a:rPr lang="ru-RU" sz="1600" b="1" i="1" dirty="0" smtClean="0"/>
              <a:t>«Сейчас- как раз то самое время, когда</a:t>
            </a:r>
          </a:p>
          <a:p>
            <a:r>
              <a:rPr lang="ru-RU" sz="1600" dirty="0" smtClean="0"/>
              <a:t>Новые материалы и </a:t>
            </a:r>
            <a:r>
              <a:rPr lang="ru-RU" sz="1600" dirty="0" err="1" smtClean="0"/>
              <a:t>нанотехнологии</a:t>
            </a:r>
            <a:r>
              <a:rPr lang="ru-RU" sz="1600" dirty="0" smtClean="0"/>
              <a:t>                       </a:t>
            </a:r>
            <a:r>
              <a:rPr lang="ru-RU" sz="1600" b="1" i="1" dirty="0" smtClean="0"/>
              <a:t>настоящее прямо на наших глазах</a:t>
            </a:r>
          </a:p>
          <a:p>
            <a:r>
              <a:rPr lang="ru-RU" sz="1600" dirty="0" smtClean="0"/>
              <a:t>Робототехника и машиностроение                           </a:t>
            </a:r>
            <a:r>
              <a:rPr lang="ru-RU" sz="1600" b="1" i="1" dirty="0" smtClean="0"/>
              <a:t>превращается в будущее»</a:t>
            </a:r>
          </a:p>
          <a:p>
            <a:r>
              <a:rPr lang="ru-RU" sz="1600" dirty="0" smtClean="0"/>
              <a:t>Легкая промышленность                                                                                  </a:t>
            </a:r>
            <a:r>
              <a:rPr lang="ru-RU" sz="1600" b="1" i="1" dirty="0" err="1" smtClean="0"/>
              <a:t>Айзек</a:t>
            </a:r>
            <a:r>
              <a:rPr lang="ru-RU" sz="1600" b="1" i="1" dirty="0" smtClean="0"/>
              <a:t> Азимов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0"/>
            <a:ext cx="3228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98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/>
              <a:t>«Атлас новых профессий» </a:t>
            </a:r>
            <a:r>
              <a:rPr lang="ru-RU" sz="1800" b="1" dirty="0" smtClean="0"/>
              <a:t>в России к 2030году…номинация «Образование»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284538"/>
            <a:ext cx="5976937" cy="158432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Модератор</a:t>
            </a:r>
          </a:p>
          <a:p>
            <a:pPr marL="0" indent="0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Разработчик образовательных траекторий</a:t>
            </a:r>
          </a:p>
          <a:p>
            <a:pPr marL="0" indent="0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ru-RU" sz="2000" b="1" dirty="0" err="1" smtClean="0">
                <a:solidFill>
                  <a:srgbClr val="FF0000"/>
                </a:solidFill>
              </a:rPr>
              <a:t>Тьютор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ru-RU" sz="2000" b="1" dirty="0" err="1" smtClean="0">
                <a:solidFill>
                  <a:srgbClr val="FF0000"/>
                </a:solidFill>
              </a:rPr>
              <a:t>Экопроповедник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2140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6100" y="2489200"/>
            <a:ext cx="29781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613" y="1990725"/>
            <a:ext cx="68405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000" b="1" kern="0" dirty="0">
                <a:solidFill>
                  <a:srgbClr val="FF0000"/>
                </a:solidFill>
              </a:rPr>
              <a:t>Архитектор информационных систем</a:t>
            </a:r>
          </a:p>
          <a:p>
            <a:pPr>
              <a:spcBef>
                <a:spcPts val="1200"/>
              </a:spcBef>
              <a:defRPr/>
            </a:pPr>
            <a:r>
              <a:rPr lang="ru-RU" sz="2000" b="1" kern="0" dirty="0" err="1">
                <a:solidFill>
                  <a:srgbClr val="FF0000"/>
                </a:solidFill>
              </a:rPr>
              <a:t>Форсайтер</a:t>
            </a:r>
            <a:r>
              <a:rPr lang="ru-RU" sz="2000" kern="0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1200"/>
              </a:spcBef>
              <a:defRPr/>
            </a:pPr>
            <a:r>
              <a:rPr lang="ru-RU" sz="2000" b="1" kern="0" dirty="0" err="1">
                <a:solidFill>
                  <a:srgbClr val="FF0000"/>
                </a:solidFill>
              </a:rPr>
              <a:t>Инфостилист</a:t>
            </a:r>
            <a:endParaRPr lang="ru-RU" sz="2000" b="1" kern="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613" y="4886325"/>
            <a:ext cx="6672262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000" b="1" kern="0" dirty="0" err="1">
                <a:solidFill>
                  <a:srgbClr val="FF0000"/>
                </a:solidFill>
              </a:rPr>
              <a:t>Игромастер</a:t>
            </a:r>
            <a:endParaRPr lang="ru-RU" sz="2000" b="1" kern="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ru-RU" sz="2000" b="1" kern="0" dirty="0">
                <a:solidFill>
                  <a:srgbClr val="FF0000"/>
                </a:solidFill>
              </a:rPr>
              <a:t>Организатор проектного обучения</a:t>
            </a:r>
          </a:p>
          <a:p>
            <a:pPr>
              <a:spcBef>
                <a:spcPts val="1200"/>
              </a:spcBef>
              <a:defRPr/>
            </a:pPr>
            <a:r>
              <a:rPr lang="ru-RU" sz="2000" b="1" kern="0" dirty="0">
                <a:solidFill>
                  <a:srgbClr val="FF0000"/>
                </a:solidFill>
              </a:rPr>
              <a:t>Куратор коллективного творчества</a:t>
            </a:r>
          </a:p>
          <a:p>
            <a:pPr>
              <a:spcBef>
                <a:spcPts val="1200"/>
              </a:spcBef>
              <a:defRPr/>
            </a:pPr>
            <a:r>
              <a:rPr lang="ru-RU" sz="2000" b="1" kern="0" dirty="0">
                <a:solidFill>
                  <a:srgbClr val="FF0000"/>
                </a:solidFill>
              </a:rPr>
              <a:t>Тренер творческих состояний</a:t>
            </a:r>
            <a:r>
              <a:rPr lang="ru-RU" sz="2000" kern="0" dirty="0">
                <a:solidFill>
                  <a:srgbClr val="000000"/>
                </a:solidFill>
              </a:rPr>
              <a:t>  </a:t>
            </a:r>
            <a:r>
              <a:rPr lang="ru-RU" sz="2000" b="1" kern="0" dirty="0">
                <a:solidFill>
                  <a:srgbClr val="FF0000"/>
                </a:solidFill>
              </a:rPr>
              <a:t>и др</a:t>
            </a:r>
            <a:r>
              <a:rPr lang="ru-RU" sz="1400" b="1" kern="0" dirty="0">
                <a:solidFill>
                  <a:srgbClr val="FF0000"/>
                </a:solidFill>
              </a:rPr>
              <a:t>.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/>
              <a:t>Атлас новых профессий. – М.: АСИ; МШУ «</a:t>
            </a:r>
            <a:r>
              <a:rPr lang="ru-RU" sz="1400" b="1" dirty="0" err="1"/>
              <a:t>Сколково</a:t>
            </a:r>
            <a:r>
              <a:rPr lang="ru-RU" sz="1400" b="1" dirty="0"/>
              <a:t>», </a:t>
            </a:r>
            <a:r>
              <a:rPr lang="ru-RU" sz="1400" b="1" dirty="0" smtClean="0"/>
              <a:t>2015. </a:t>
            </a:r>
            <a:r>
              <a:rPr lang="ru-RU" sz="1400" b="1" dirty="0"/>
              <a:t>– 164 с.</a:t>
            </a:r>
            <a:endParaRPr lang="ru-RU" sz="1400" b="1" kern="0" dirty="0">
              <a:solidFill>
                <a:srgbClr val="000000"/>
              </a:solidFill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42913" y="1662113"/>
            <a:ext cx="1536700" cy="1622425"/>
            <a:chOff x="442994" y="1661933"/>
            <a:chExt cx="1536718" cy="1623051"/>
          </a:xfrm>
        </p:grpSpPr>
        <p:sp>
          <p:nvSpPr>
            <p:cNvPr id="214026" name="Шестиугольник 8"/>
            <p:cNvSpPr>
              <a:spLocks noChangeArrowheads="1"/>
            </p:cNvSpPr>
            <p:nvPr/>
          </p:nvSpPr>
          <p:spPr bwMode="auto">
            <a:xfrm rot="1819780">
              <a:off x="588366" y="1971073"/>
              <a:ext cx="1310142" cy="1177263"/>
            </a:xfrm>
            <a:prstGeom prst="hexagon">
              <a:avLst>
                <a:gd name="adj" fmla="val 29991"/>
                <a:gd name="vf" fmla="val 115470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4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94" y="1661933"/>
              <a:ext cx="1536718" cy="162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40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563" y="4797425"/>
            <a:ext cx="1368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5025" y="0"/>
            <a:ext cx="3228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Атлас будущих профессий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Новые </a:t>
            </a:r>
            <a:r>
              <a:rPr lang="ru-RU" sz="1800" b="1" dirty="0" err="1" smtClean="0">
                <a:solidFill>
                  <a:srgbClr val="7030A0"/>
                </a:solidFill>
              </a:rPr>
              <a:t>надпредметные</a:t>
            </a:r>
            <a:r>
              <a:rPr lang="ru-RU" sz="1800" b="1" dirty="0" smtClean="0">
                <a:solidFill>
                  <a:srgbClr val="7030A0"/>
                </a:solidFill>
              </a:rPr>
              <a:t> компетенции(навыки</a:t>
            </a:r>
            <a:r>
              <a:rPr lang="ru-RU" sz="1800" dirty="0" smtClean="0"/>
              <a:t>):</a:t>
            </a:r>
          </a:p>
          <a:p>
            <a:pPr>
              <a:buNone/>
            </a:pPr>
            <a:r>
              <a:rPr lang="ru-RU" sz="1800" dirty="0" smtClean="0"/>
              <a:t>1.Системное мышление</a:t>
            </a:r>
          </a:p>
          <a:p>
            <a:pPr>
              <a:buNone/>
            </a:pPr>
            <a:r>
              <a:rPr lang="ru-RU" sz="1800" dirty="0" smtClean="0"/>
              <a:t>2.Межотраслевая конкуренция</a:t>
            </a:r>
          </a:p>
          <a:p>
            <a:pPr>
              <a:buNone/>
            </a:pPr>
            <a:r>
              <a:rPr lang="ru-RU" sz="1800" dirty="0" smtClean="0"/>
              <a:t>3.Управление проектами</a:t>
            </a:r>
          </a:p>
          <a:p>
            <a:pPr>
              <a:buNone/>
            </a:pPr>
            <a:r>
              <a:rPr lang="ru-RU" sz="1800" dirty="0" smtClean="0"/>
              <a:t>4.Бережливое производство</a:t>
            </a:r>
          </a:p>
          <a:p>
            <a:pPr>
              <a:buNone/>
            </a:pPr>
            <a:r>
              <a:rPr lang="ru-RU" sz="1800" dirty="0" smtClean="0"/>
              <a:t>5.Программирование, робототехника, искусственный интеллект</a:t>
            </a:r>
          </a:p>
          <a:p>
            <a:pPr>
              <a:buNone/>
            </a:pPr>
            <a:r>
              <a:rPr lang="ru-RU" sz="1800" dirty="0" smtClean="0"/>
              <a:t>6.Клиентоориентированность</a:t>
            </a:r>
          </a:p>
          <a:p>
            <a:pPr>
              <a:buNone/>
            </a:pPr>
            <a:r>
              <a:rPr lang="ru-RU" sz="1800" dirty="0" smtClean="0"/>
              <a:t>7.Мультиязычность и </a:t>
            </a:r>
            <a:r>
              <a:rPr lang="ru-RU" sz="1800" dirty="0" err="1" smtClean="0"/>
              <a:t>мультикультурность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8.Работа с людьми</a:t>
            </a:r>
          </a:p>
          <a:p>
            <a:pPr>
              <a:buNone/>
            </a:pPr>
            <a:r>
              <a:rPr lang="ru-RU" sz="1800" dirty="0" smtClean="0"/>
              <a:t>9.Работа в условиях неопределенности</a:t>
            </a:r>
          </a:p>
          <a:p>
            <a:pPr>
              <a:buNone/>
            </a:pPr>
            <a:r>
              <a:rPr lang="ru-RU" sz="1800" dirty="0" smtClean="0"/>
              <a:t>10. Навыки художественного творчества</a:t>
            </a:r>
          </a:p>
          <a:p>
            <a:pPr>
              <a:buNone/>
            </a:pPr>
            <a:r>
              <a:rPr lang="ru-RU" sz="1800" dirty="0" smtClean="0"/>
              <a:t>11.Экологическое мышление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А  ПЕДАГОГ УМЕЕТ ЭТИ КОМПЕТЕНЦИИ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                                                 ФОРМИРОВАТЬ ????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0"/>
            <a:ext cx="3228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icero.org/wp-content/uploads/2013/09/kakuju_professiju_vibra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7" y="3573017"/>
            <a:ext cx="29878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Учеба с удовольствием и без перегрузок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1600" dirty="0" smtClean="0"/>
              <a:t>Конфуций «Тот , кто находит в учении лишь пользу, во многом уступает тому, кто находит в учении </a:t>
            </a:r>
            <a:r>
              <a:rPr lang="ru-RU" sz="1600" dirty="0" smtClean="0">
                <a:solidFill>
                  <a:srgbClr val="C00000"/>
                </a:solidFill>
              </a:rPr>
              <a:t>удовольствие</a:t>
            </a:r>
            <a:r>
              <a:rPr lang="ru-RU" sz="1600" dirty="0" smtClean="0"/>
              <a:t>»</a:t>
            </a:r>
          </a:p>
          <a:p>
            <a:pPr>
              <a:buNone/>
            </a:pPr>
            <a:r>
              <a:rPr lang="ru-RU" sz="1600" dirty="0" smtClean="0"/>
              <a:t>Великий изобретатель Томас Эдисон говорил: «Я не работал в своей жизни ни одного дня. Все, чем я занимался, было сплошным </a:t>
            </a:r>
            <a:r>
              <a:rPr lang="ru-RU" sz="1600" dirty="0" smtClean="0">
                <a:solidFill>
                  <a:srgbClr val="C00000"/>
                </a:solidFill>
              </a:rPr>
              <a:t>развлечением</a:t>
            </a:r>
            <a:r>
              <a:rPr lang="ru-RU" sz="1600" dirty="0" smtClean="0"/>
              <a:t>».</a:t>
            </a:r>
          </a:p>
          <a:p>
            <a:pPr>
              <a:buNone/>
            </a:pPr>
            <a:r>
              <a:rPr lang="ru-RU" sz="1600" dirty="0" smtClean="0"/>
              <a:t>Психологи утверждают, что распределение времени между обязательным и по выбору должно составлять 50:50, сегодня это соотношение примерно 90:10 (</a:t>
            </a:r>
            <a:r>
              <a:rPr lang="ru-RU" sz="1600" dirty="0" err="1" smtClean="0"/>
              <a:t>В.Ясвин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4" name="Рисунок 3" descr="http://gazeta.a42.ru/images/uploads/%D0%B3%D0%B0%2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392905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nnoros.ru/sites/default/files/news/images/07_nestandartnim_mishleniem.jpg?136263958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143380"/>
            <a:ext cx="4179896" cy="244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Цифровое образование :состояние и перспективы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www.syl.ru/misc/i/ai/197621/86264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Постановление Правительства РФ от 26.12.2017 N 1642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"Об утверждении государственной программы Российской Федерации "Развитие образования"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Документ предоставлен </a:t>
            </a:r>
            <a:r>
              <a:rPr lang="ru-RU" sz="1800" b="1" dirty="0" err="1" smtClean="0">
                <a:hlinkClick r:id="rId2"/>
              </a:rPr>
              <a:t>КонсультантПлюс</a:t>
            </a:r>
            <a:r>
              <a:rPr lang="ru-RU" sz="1800" b="1" dirty="0" smtClean="0">
                <a:hlinkClick r:id="rId2"/>
              </a:rPr>
              <a:t> </a:t>
            </a:r>
            <a:br>
              <a:rPr lang="ru-RU" sz="1800" b="1" dirty="0" smtClean="0">
                <a:hlinkClick r:id="rId2"/>
              </a:rPr>
            </a:br>
            <a:r>
              <a:rPr lang="ru-RU" sz="1800" b="1" dirty="0" err="1" smtClean="0">
                <a:hlinkClick r:id="rId2"/>
              </a:rPr>
              <a:t>www.consultant.ru</a:t>
            </a:r>
            <a:r>
              <a:rPr lang="ru-RU" sz="1800" dirty="0" smtClean="0"/>
              <a:t>  Дата сохранения: 06.01.2018</a:t>
            </a:r>
          </a:p>
          <a:p>
            <a:endParaRPr lang="ru-RU" dirty="0"/>
          </a:p>
        </p:txBody>
      </p:sp>
      <p:pic>
        <p:nvPicPr>
          <p:cNvPr id="4" name="Рисунок 3" descr="http://xn--80abucjiibhv9a.xn--p1ai/media/events/photos/big/41d4e1cadfd6af1089fb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0"/>
            <a:ext cx="6583367" cy="43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Главная проблема !??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Темпы </a:t>
            </a:r>
            <a:r>
              <a:rPr lang="ru-RU" sz="2000" b="1" dirty="0" err="1" smtClean="0">
                <a:solidFill>
                  <a:srgbClr val="7030A0"/>
                </a:solidFill>
              </a:rPr>
              <a:t>цифровизации</a:t>
            </a:r>
            <a:r>
              <a:rPr lang="ru-RU" sz="2000" b="1" dirty="0" smtClean="0">
                <a:solidFill>
                  <a:srgbClr val="7030A0"/>
                </a:solidFill>
              </a:rPr>
              <a:t> (информатизации) жизни человека  превышают темпы в образовании.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golos-obitely.prihod.ru/users/82/882/editor_files/image/%D0%94%D0%95%D0%A2%D0%98%20%D0%A1%20%D0%93%D0%90%D0%94%D0%96%D0%95%D0%A2%D0%90%D0%9C%D0%98%2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5005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ochi-24.ru/i/m2945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4071946" cy="32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Информационное общество…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sz="2000" dirty="0" smtClean="0"/>
              <a:t>Кроме термина «информационное общество» , разные авторы используют различные наименования : «просвещенное общество» (</a:t>
            </a:r>
            <a:r>
              <a:rPr lang="ru-RU" sz="2000" dirty="0" err="1" smtClean="0"/>
              <a:t>К.Флекснер</a:t>
            </a:r>
            <a:r>
              <a:rPr lang="ru-RU" sz="2000" dirty="0" smtClean="0"/>
              <a:t>), «</a:t>
            </a:r>
            <a:r>
              <a:rPr lang="ru-RU" sz="2000" dirty="0" err="1" smtClean="0"/>
              <a:t>общество</a:t>
            </a:r>
            <a:r>
              <a:rPr lang="ru-RU" sz="2000" dirty="0" smtClean="0"/>
              <a:t> риска» (У.Бек), «</a:t>
            </a:r>
            <a:r>
              <a:rPr lang="ru-RU" sz="2000" dirty="0" err="1" smtClean="0"/>
              <a:t>посткапиталистическое</a:t>
            </a:r>
            <a:r>
              <a:rPr lang="ru-RU" sz="2000" dirty="0" smtClean="0"/>
              <a:t> общество» (</a:t>
            </a:r>
            <a:r>
              <a:rPr lang="ru-RU" sz="2000" dirty="0" err="1" smtClean="0"/>
              <a:t>П.Друкер</a:t>
            </a:r>
            <a:r>
              <a:rPr lang="ru-RU" sz="2000" dirty="0" smtClean="0"/>
              <a:t>), «открытое общество» (Дж.Сорос) и др.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sz="2400" dirty="0" smtClean="0"/>
          </a:p>
        </p:txBody>
      </p:sp>
      <p:pic>
        <p:nvPicPr>
          <p:cNvPr id="4" name="Рисунок 3" descr="http://diplom-it.ru/wa-data/public/photos/29/01/129/129.5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542928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Использование икт –технологий (по </a:t>
            </a:r>
            <a:r>
              <a:rPr lang="ru-RU" sz="2400" dirty="0" err="1" smtClean="0"/>
              <a:t>А.М.Кондакову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" name="Снимок экрана 2014-03-18 в 15.15.0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111964" cy="5303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Наши научные фантазии !?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magspace.ru/uploads/2016/11/09/12-44Free-science-clip-art-clipart-2-1300x75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35824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Становление цифровой предметной (образовательной ) среды</a:t>
            </a:r>
            <a:endParaRPr lang="ru-RU" dirty="0"/>
          </a:p>
        </p:txBody>
      </p:sp>
      <p:pic>
        <p:nvPicPr>
          <p:cNvPr id="4" name="Содержимое 3" descr="http://ic.pics.livejournal.com/silver_slider/6485974/6032638/6032638_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2972599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.pics.livejournal.com/silver_slider/6485974/6028484/6028484_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4184659" cy="258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ro-ufa.ru/images/arhimed.files/einshtei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786190"/>
            <a:ext cx="4786346" cy="28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75913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4925" y="44450"/>
            <a:ext cx="4391025" cy="5191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hlinkClick r:id="rId3"/>
              </a:rPr>
              <a:t>http://internet-school.ru/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377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6325" y="6021388"/>
            <a:ext cx="503238" cy="4746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8588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b="1" smtClean="0"/>
              <a:t>Основные тенденции в развитии Интернет-технологий</a:t>
            </a:r>
            <a:r>
              <a:rPr lang="ru-RU" sz="3800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80400" cy="4700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развитие сетевой технологии</a:t>
            </a:r>
            <a:r>
              <a:rPr lang="ru-RU" sz="2000" smtClean="0"/>
              <a:t> (выделенные каналы ISDN, сеть ADSL, широкополосный Интернет и др.)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систематизация информации</a:t>
            </a:r>
            <a:r>
              <a:rPr lang="ru-RU" sz="2000" smtClean="0"/>
              <a:t> (создание и совершенствование сетевых информационных роботов, использование «push-технологий»)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визуализация информации</a:t>
            </a:r>
            <a:r>
              <a:rPr lang="ru-RU" sz="2000" smtClean="0"/>
              <a:t> (использование трехмерной графики, создание «виртуальных» миров, которые позволяют совершать «виртуальные» прогулки, проводить «виртуальные» эксперименты, посещать «виртуальные» музеи)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развитие интерфейсов</a:t>
            </a:r>
            <a:r>
              <a:rPr lang="ru-RU" sz="2000" smtClean="0"/>
              <a:t> (системы голосового ввода информации, идентификация пользователя по отпечаткам пальцев или радужной оболочке глаз и др.); </a:t>
            </a:r>
            <a:r>
              <a:rPr lang="ru-RU" sz="2000" i="1" smtClean="0"/>
              <a:t>создание искусственного интеллекта</a:t>
            </a:r>
            <a:r>
              <a:rPr lang="ru-RU" sz="2000" smtClean="0"/>
              <a:t>  (экспертные системы, системы – «помощники», «интеллектуальные агенты» и др.)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развитие новых социальных форм программного обеспечения</a:t>
            </a:r>
            <a:r>
              <a:rPr lang="ru-RU" sz="2000" smtClean="0"/>
              <a:t> </a:t>
            </a:r>
            <a:r>
              <a:rPr lang="en-US" sz="2000" b="1" smtClean="0"/>
              <a:t>Web 2.0</a:t>
            </a:r>
            <a:r>
              <a:rPr lang="en-US" sz="2000" smtClean="0"/>
              <a:t> </a:t>
            </a:r>
            <a:r>
              <a:rPr lang="ru-RU" sz="2000" smtClean="0"/>
              <a:t>(</a:t>
            </a:r>
            <a:r>
              <a:rPr lang="en-US" sz="2000" smtClean="0"/>
              <a:t>social software</a:t>
            </a:r>
            <a:r>
              <a:rPr lang="ru-RU" sz="2000" smtClean="0"/>
              <a:t>: блоги, фотоменеджеры, системы создания коллективного гипертекста и др.).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качество образования</a:t>
            </a:r>
            <a:r>
              <a:rPr lang="ru-RU" dirty="0" smtClean="0"/>
              <a:t>, которое характеризуется:</a:t>
            </a:r>
          </a:p>
          <a:p>
            <a:pPr algn="just"/>
            <a:r>
              <a:rPr lang="ru-RU" dirty="0" smtClean="0"/>
              <a:t>сохранением лидирующих позиций Российской Федерации в международном исследовании качества чтения и понимания текста (PIRLS), а также в международном исследовании качества математического и </a:t>
            </a:r>
            <a:r>
              <a:rPr lang="ru-RU" dirty="0" err="1" smtClean="0"/>
              <a:t>естественно-научного</a:t>
            </a:r>
            <a:r>
              <a:rPr lang="ru-RU" dirty="0" smtClean="0"/>
              <a:t> образования (TIMSS);</a:t>
            </a:r>
          </a:p>
          <a:p>
            <a:pPr algn="just"/>
            <a:r>
              <a:rPr lang="ru-RU" dirty="0" smtClean="0"/>
              <a:t>повышением позиций Российской Федерации в международной программе по оценке образовательных достижений учащихся (PISA) не ниже 20 места в 2025 году, в том числе: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1400" b="1" dirty="0" smtClean="0"/>
              <a:t>Кувшинка  Виктория </a:t>
            </a:r>
            <a:r>
              <a:rPr lang="ru-RU" sz="1050" u="sng" dirty="0" smtClean="0">
                <a:hlinkClick r:id="rId2"/>
              </a:rPr>
              <a:t>http://go.mail.ru/search_images?q=%D0%BA%D1%83%D0%B2%D1%88%D0%B8%D0%BD%D0%BA%D0%B0%20%D0%B2%D0%B8%D0%BA%D1%82%D0%BE%D1%80%D0%B8%D1%8F&amp;fr=web&amp;rch=l#urlhash=786501416003553070</a:t>
            </a:r>
            <a:endParaRPr lang="ru-RU" sz="1050" dirty="0" smtClean="0"/>
          </a:p>
          <a:p>
            <a:pPr>
              <a:buFont typeface="Wingdings 2" pitchFamily="18" charset="2"/>
              <a:buNone/>
              <a:defRPr/>
            </a:pPr>
            <a:endParaRPr lang="ru-RU" sz="1400" b="1" dirty="0" smtClean="0"/>
          </a:p>
          <a:p>
            <a:pPr>
              <a:buFont typeface="Wingdings 2" pitchFamily="18" charset="2"/>
              <a:buNone/>
              <a:defRPr/>
            </a:pPr>
            <a:endParaRPr lang="ru-RU" sz="1400" b="1" dirty="0"/>
          </a:p>
        </p:txBody>
      </p:sp>
      <p:pic>
        <p:nvPicPr>
          <p:cNvPr id="62468" name="preview-image" descr="http://www.kokoko.ru/uploads/posts/2011-05/thumbs/1306478153_1306393241_0_66fc3_ef64d3a2_xx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133600"/>
            <a:ext cx="66976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сохранением позиций Российской Федерации в 2018 году по </a:t>
            </a:r>
            <a:r>
              <a:rPr lang="ru-RU" dirty="0" err="1" smtClean="0"/>
              <a:t>естественно-научной</a:t>
            </a:r>
            <a:r>
              <a:rPr lang="ru-RU" dirty="0" smtClean="0"/>
              <a:t> грамотности (диапазон 30 - 34 места), по читательской грамотности (диапазон 19 - 30 места) и повышением позиций Российской Федерации в 2021 году по </a:t>
            </a:r>
            <a:r>
              <a:rPr lang="ru-RU" dirty="0" err="1" smtClean="0"/>
              <a:t>естественно-научной</a:t>
            </a:r>
            <a:r>
              <a:rPr lang="ru-RU" dirty="0" smtClean="0"/>
              <a:t> грамотности не ниже 30 места, по читательской грамотности не ниже 25 места, по математической грамотности - не ниже 22 места;</a:t>
            </a:r>
          </a:p>
          <a:p>
            <a:pPr algn="just"/>
            <a:r>
              <a:rPr lang="ru-RU" dirty="0" smtClean="0"/>
              <a:t>увеличением удельного веса численности выпускников, трудоустроившихся в течение календарного года, следующего за годом выпуска, в общей численности выпускников образовательной организации, обучавшихся по образовательным программам среднего профессионального образования,</a:t>
            </a:r>
          </a:p>
          <a:p>
            <a:pPr algn="just"/>
            <a:r>
              <a:rPr lang="ru-RU" dirty="0" smtClean="0"/>
              <a:t> в 2018 году - до 51 процента, </a:t>
            </a:r>
          </a:p>
          <a:p>
            <a:pPr algn="just"/>
            <a:r>
              <a:rPr lang="ru-RU" dirty="0" smtClean="0"/>
              <a:t>в 2019 году - до 53 процентов,</a:t>
            </a:r>
          </a:p>
          <a:p>
            <a:pPr algn="just"/>
            <a:r>
              <a:rPr lang="ru-RU" dirty="0" smtClean="0"/>
              <a:t> в 2020 году - до 54 процентов, </a:t>
            </a:r>
          </a:p>
          <a:p>
            <a:pPr algn="just"/>
            <a:r>
              <a:rPr lang="ru-RU" dirty="0" smtClean="0"/>
              <a:t>в 2021 году - до 55 процентов, </a:t>
            </a:r>
          </a:p>
          <a:p>
            <a:pPr algn="just"/>
            <a:r>
              <a:rPr lang="ru-RU" dirty="0" smtClean="0"/>
              <a:t>в 2022 году - до 56 процентов, </a:t>
            </a:r>
          </a:p>
          <a:p>
            <a:pPr algn="just"/>
            <a:r>
              <a:rPr lang="ru-RU" dirty="0" smtClean="0"/>
              <a:t>в 2023 году - до 57 процентов, </a:t>
            </a:r>
          </a:p>
          <a:p>
            <a:pPr algn="just"/>
            <a:r>
              <a:rPr lang="ru-RU" dirty="0" smtClean="0"/>
              <a:t>в 2024 году - до 58 процентов, </a:t>
            </a:r>
          </a:p>
          <a:p>
            <a:pPr algn="just"/>
            <a:r>
              <a:rPr lang="ru-RU" dirty="0" smtClean="0"/>
              <a:t>в 2025 году - до 59 процентов;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увеличением количества ведущих российских университетов, входящих не менее 2 лет подряд в топ-100 мировых рейтингов университетов </a:t>
            </a:r>
          </a:p>
          <a:p>
            <a:pPr algn="just"/>
            <a:r>
              <a:rPr lang="ru-RU" sz="2000" dirty="0" smtClean="0"/>
              <a:t>в 2018 - 2019 годах - не менее 5 ведущих российских университетов,</a:t>
            </a:r>
          </a:p>
          <a:p>
            <a:pPr algn="just"/>
            <a:r>
              <a:rPr lang="ru-RU" sz="2000" dirty="0" smtClean="0"/>
              <a:t> в 2020 году - не менее 6, </a:t>
            </a:r>
          </a:p>
          <a:p>
            <a:pPr algn="just"/>
            <a:r>
              <a:rPr lang="ru-RU" sz="2000" dirty="0" smtClean="0"/>
              <a:t>в 2021 году - не менее 7, </a:t>
            </a:r>
          </a:p>
          <a:p>
            <a:pPr algn="just"/>
            <a:r>
              <a:rPr lang="ru-RU" sz="2000" dirty="0" smtClean="0"/>
              <a:t>в 2022 - 2023 годах - не менее 8, </a:t>
            </a:r>
          </a:p>
          <a:p>
            <a:pPr algn="just"/>
            <a:r>
              <a:rPr lang="ru-RU" sz="2000" dirty="0" smtClean="0"/>
              <a:t>в 2024 году - не менее 9, </a:t>
            </a:r>
          </a:p>
          <a:p>
            <a:pPr algn="just"/>
            <a:r>
              <a:rPr lang="ru-RU" sz="2000" dirty="0" smtClean="0"/>
              <a:t>в 2025 - году не менее 10;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2.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доступность образования</a:t>
            </a:r>
            <a:r>
              <a:rPr lang="ru-RU" dirty="0" smtClean="0"/>
              <a:t>, которая характеризуется:</a:t>
            </a:r>
          </a:p>
          <a:p>
            <a:pPr algn="just"/>
            <a:r>
              <a:rPr lang="ru-RU" dirty="0" smtClean="0"/>
              <a:t>доступностью дошкольного образования для детей в возрасте от 2 месяцев до 3 лет в 2018 году - 84,77 процента, в 2019 году - 94,02 процента, в 2020 - 2025 годах - 100 процентов, от 3 до 7 лет - сохранение и обеспечение 100 процентов;</a:t>
            </a:r>
          </a:p>
          <a:p>
            <a:pPr algn="just"/>
            <a:r>
              <a:rPr lang="ru-RU" dirty="0" smtClean="0"/>
              <a:t>созданием условий, соответствующих основным современным требованиям (в соответствии с федеральными государственными образовательными стандартами), обучающимся в государственных и муниципальных общеобразовательных организациях;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долей занятого населения в возрасте от 25 до 65 лет, прошедшего повышение квалификации и (или) профессиональную подготовку, в общей численности занятого в области экономики населения этой возрастной группы, которая составит в 2018 - 2025 годах не менее 37 процентов ежегодно;</a:t>
            </a:r>
          </a:p>
          <a:p>
            <a:pPr algn="just"/>
            <a:r>
              <a:rPr lang="ru-RU" dirty="0" smtClean="0"/>
              <a:t>увеличением охвата детей в возрасте от 5 до 18 лет программами дополнительного образования в 2018 году не менее 71 процента, в 2019 году - не менее 73 процентов, в 2020 - 2025 годах - не менее 75 процентов;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3.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онлайн-образование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ru-RU" dirty="0" smtClean="0"/>
              <a:t>которое характеризуется увеличением численности прошедших обучение на </a:t>
            </a:r>
            <a:r>
              <a:rPr lang="ru-RU" dirty="0" err="1" smtClean="0"/>
              <a:t>онлайн-курсах</a:t>
            </a:r>
            <a:r>
              <a:rPr lang="ru-RU" dirty="0" smtClean="0"/>
              <a:t> и составит в 2018 году не менее 1525,5 тыс. человек, в 2019 году - 3057,2 тыс. человек  в 2020 году - 6010 тыс. человек  в 2021 году - 7000 тыс. человек, в 2022 году - 8000 тыс. человек, в 2023 году - 9000 тыс. человек, в 2024 году - 10000 тыс. человек , в 2025 году - 11000 тыс. человек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4461</TotalTime>
  <Words>1475</Words>
  <Application>Microsoft Office PowerPoint</Application>
  <PresentationFormat>Экран (4:3)</PresentationFormat>
  <Paragraphs>170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Трек</vt:lpstr>
      <vt:lpstr>Актуальные проблемы современного образования  </vt:lpstr>
      <vt:lpstr>Попытаемся опровергнуть…</vt:lpstr>
      <vt:lpstr>  Постановление Правительства РФ от 26.12.2017 N 1642 "Об утверждении государственной программы Российской Федерации "Развитие образования" </vt:lpstr>
      <vt:lpstr>Цель 1.</vt:lpstr>
      <vt:lpstr>продолжение</vt:lpstr>
      <vt:lpstr>продолжение</vt:lpstr>
      <vt:lpstr>Цель 2.</vt:lpstr>
      <vt:lpstr>продолжение</vt:lpstr>
      <vt:lpstr>Цель 3.</vt:lpstr>
      <vt:lpstr>Приоритетные проекты Минобрнауки</vt:lpstr>
      <vt:lpstr>Приоритетные проекты</vt:lpstr>
      <vt:lpstr>Приоритетные проекты</vt:lpstr>
      <vt:lpstr>Приоритетные проекты</vt:lpstr>
      <vt:lpstr>Приоритетные проекты</vt:lpstr>
      <vt:lpstr>Приоритетные проекты</vt:lpstr>
      <vt:lpstr>Слайд 16</vt:lpstr>
      <vt:lpstr>Цели устойчивого развития</vt:lpstr>
      <vt:lpstr>Гайдаровский форум  «Россия и мир : цели и ценности» 2018</vt:lpstr>
      <vt:lpstr>Слайд 19</vt:lpstr>
      <vt:lpstr>Ключевые тренды будущего (АСИ,2017)</vt:lpstr>
      <vt:lpstr>продолжение</vt:lpstr>
      <vt:lpstr>продолжение</vt:lpstr>
      <vt:lpstr>продолжение</vt:lpstr>
      <vt:lpstr>Будущее, которого мы хотим (2012г.)</vt:lpstr>
      <vt:lpstr>Профессии будущего </vt:lpstr>
      <vt:lpstr>«Атлас новых профессий» в России к 2030году…номинация «Образование»</vt:lpstr>
      <vt:lpstr>Атлас будущих профессий…</vt:lpstr>
      <vt:lpstr>Учеба с удовольствием и без перегрузок</vt:lpstr>
      <vt:lpstr>Цифровое образование :состояние и перспективы</vt:lpstr>
      <vt:lpstr>Главная проблема !??</vt:lpstr>
      <vt:lpstr>Информационное общество…</vt:lpstr>
      <vt:lpstr>Использование икт –технологий (по А.М.Кондакову)</vt:lpstr>
      <vt:lpstr>Наши научные фантазии !?</vt:lpstr>
      <vt:lpstr>Становление цифровой предметной (образовательной ) среды</vt:lpstr>
      <vt:lpstr>Слайд 35</vt:lpstr>
      <vt:lpstr>Слайд 36</vt:lpstr>
      <vt:lpstr>Основные тенденции в развитии Интернет-технологий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современного образования (практика)</dc:title>
  <dc:creator>user</dc:creator>
  <cp:lastModifiedBy>user</cp:lastModifiedBy>
  <cp:revision>254</cp:revision>
  <dcterms:created xsi:type="dcterms:W3CDTF">2016-08-02T15:59:26Z</dcterms:created>
  <dcterms:modified xsi:type="dcterms:W3CDTF">2018-10-02T16:59:10Z</dcterms:modified>
</cp:coreProperties>
</file>