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73" r:id="rId3"/>
    <p:sldId id="317" r:id="rId4"/>
    <p:sldId id="372" r:id="rId5"/>
    <p:sldId id="373" r:id="rId6"/>
    <p:sldId id="374" r:id="rId7"/>
    <p:sldId id="33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37B"/>
    <a:srgbClr val="0CDE11"/>
    <a:srgbClr val="FF0000"/>
    <a:srgbClr val="FF6600"/>
    <a:srgbClr val="2304A8"/>
    <a:srgbClr val="0A5A14"/>
    <a:srgbClr val="049627"/>
    <a:srgbClr val="1FF953"/>
    <a:srgbClr val="003964"/>
    <a:srgbClr val="28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3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8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8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C83D-4D25-4237-820F-52745C7AD919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ED84-8AB4-4459-BA7E-65A5C6C7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9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7384"/>
            <a:ext cx="8060172" cy="135471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" y="6254"/>
            <a:ext cx="9125695" cy="6841698"/>
          </a:xfrm>
        </p:spPr>
      </p:pic>
      <p:sp>
        <p:nvSpPr>
          <p:cNvPr id="6" name="Прямоугольник 5"/>
          <p:cNvSpPr/>
          <p:nvPr/>
        </p:nvSpPr>
        <p:spPr>
          <a:xfrm>
            <a:off x="-19263" y="0"/>
            <a:ext cx="9143693" cy="193156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07533"/>
            <a:ext cx="893492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Санкт-Петербургское </a:t>
            </a:r>
            <a:r>
              <a:rPr lang="ru-RU" sz="2000" b="1" dirty="0">
                <a:solidFill>
                  <a:prstClr val="white"/>
                </a:solidFill>
              </a:rPr>
              <a:t>ГБПОУ </a:t>
            </a:r>
            <a:r>
              <a:rPr lang="ru-RU" sz="2000" b="1" dirty="0" smtClean="0">
                <a:solidFill>
                  <a:prstClr val="white"/>
                </a:solidFill>
              </a:rPr>
              <a:t>«Оптико-механический лицей» 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endParaRPr lang="ru-RU" sz="20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Санкт-Петербургское ГБПОУ «Пожарно-спасательный </a:t>
            </a:r>
            <a:r>
              <a:rPr lang="ru-RU" sz="2000" b="1" dirty="0">
                <a:solidFill>
                  <a:prstClr val="white"/>
                </a:solidFill>
              </a:rPr>
              <a:t>колледж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«</a:t>
            </a:r>
            <a:r>
              <a:rPr lang="ru-RU" sz="2000" b="1" dirty="0">
                <a:solidFill>
                  <a:prstClr val="white"/>
                </a:solidFill>
              </a:rPr>
              <a:t>Санкт-Петербургский центр подготовки </a:t>
            </a:r>
            <a:r>
              <a:rPr lang="ru-RU" sz="2000" b="1" dirty="0" smtClean="0">
                <a:solidFill>
                  <a:prstClr val="white"/>
                </a:solidFill>
              </a:rPr>
              <a:t>спасателей»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Ресурсный центр подготовки специалистов</a:t>
            </a:r>
          </a:p>
          <a:p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9239" y="6244646"/>
            <a:ext cx="2179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03 октября 2018 г.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12" y="2996952"/>
            <a:ext cx="4824988" cy="377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1" y="2348880"/>
            <a:ext cx="7365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Координационно-методический семинар-совещание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Задачи УМИСо и особенности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err="1">
                <a:solidFill>
                  <a:srgbClr val="C00000"/>
                </a:solidFill>
              </a:rPr>
              <a:t>п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рограммно</a:t>
            </a:r>
            <a:r>
              <a:rPr lang="ru-RU" sz="2400" b="1" i="1" dirty="0" smtClean="0">
                <a:solidFill>
                  <a:srgbClr val="C00000"/>
                </a:solidFill>
              </a:rPr>
              <a:t> (IT</a:t>
            </a:r>
            <a:r>
              <a:rPr lang="ru-RU" sz="2400" b="1" i="1" dirty="0">
                <a:solidFill>
                  <a:srgbClr val="C00000"/>
                </a:solidFill>
              </a:rPr>
              <a:t>)-методического обеспечения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 </a:t>
            </a:r>
            <a:r>
              <a:rPr lang="ru-RU" sz="2400" b="1" i="1" dirty="0">
                <a:solidFill>
                  <a:srgbClr val="C00000"/>
                </a:solidFill>
              </a:rPr>
              <a:t>2018-19 учебном году»</a:t>
            </a:r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36526"/>
            <a:ext cx="8060172" cy="135471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" y="6254"/>
            <a:ext cx="9125695" cy="6841698"/>
          </a:xfrm>
        </p:spPr>
      </p:pic>
      <p:sp>
        <p:nvSpPr>
          <p:cNvPr id="6" name="Прямоугольник 5"/>
          <p:cNvSpPr/>
          <p:nvPr/>
        </p:nvSpPr>
        <p:spPr>
          <a:xfrm>
            <a:off x="18304" y="221181"/>
            <a:ext cx="9125389" cy="140761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808" y="136527"/>
            <a:ext cx="1809734" cy="1882774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6" y="251279"/>
            <a:ext cx="1645457" cy="16454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6323" y="260648"/>
            <a:ext cx="645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Санкт-Петербургское ГБПОУ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Пожарно-спасательный колледж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Санкт-Петербургский центр подготовки </a:t>
            </a:r>
            <a:r>
              <a:rPr lang="ru-RU" sz="2000" b="1" dirty="0" smtClean="0">
                <a:solidFill>
                  <a:schemeClr val="bg1"/>
                </a:solidFill>
              </a:rPr>
              <a:t>спасателей»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/>
              <a:t>Ресурсный центр подготовки специалистов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9239" y="6244646"/>
            <a:ext cx="2179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A037B"/>
                </a:solidFill>
              </a:rPr>
              <a:t>03 октября 2018 г.</a:t>
            </a:r>
            <a:endParaRPr lang="ru-RU" sz="2000" b="1" dirty="0">
              <a:solidFill>
                <a:srgbClr val="1A037B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12" y="2996952"/>
            <a:ext cx="4824988" cy="3771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100" y="5085184"/>
            <a:ext cx="523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начальник РЦ Писарев С. Н., канд. воен. наук</a:t>
            </a:r>
          </a:p>
          <a:p>
            <a:endParaRPr lang="ru-RU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0579" y="2708920"/>
            <a:ext cx="6630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A037B"/>
                </a:solidFill>
              </a:rPr>
              <a:t>«</a:t>
            </a:r>
            <a:r>
              <a:rPr lang="ru-RU" sz="3200" b="1" dirty="0">
                <a:solidFill>
                  <a:srgbClr val="1A037B"/>
                </a:solidFill>
              </a:rPr>
              <a:t>Об основных мероприятиях плана </a:t>
            </a:r>
            <a:endParaRPr lang="ru-RU" sz="3200" b="1" dirty="0" smtClean="0">
              <a:solidFill>
                <a:srgbClr val="1A037B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A037B"/>
                </a:solidFill>
              </a:rPr>
              <a:t>работы </a:t>
            </a:r>
            <a:r>
              <a:rPr lang="ru-RU" sz="3200" b="1" dirty="0">
                <a:solidFill>
                  <a:srgbClr val="1A037B"/>
                </a:solidFill>
              </a:rPr>
              <a:t>УМИСо на 2018-19 г.г</a:t>
            </a:r>
            <a:r>
              <a:rPr lang="ru-RU" sz="3200" b="1" dirty="0" smtClean="0">
                <a:solidFill>
                  <a:srgbClr val="1A037B"/>
                </a:solidFill>
              </a:rPr>
              <a:t>.»</a:t>
            </a:r>
            <a:endParaRPr lang="ru-RU" sz="3200" b="1" dirty="0">
              <a:solidFill>
                <a:srgbClr val="1A0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6" y="0"/>
            <a:ext cx="922674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1412" y="183778"/>
            <a:ext cx="8928992" cy="504056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Планы на 2018-19 </a:t>
            </a:r>
            <a:r>
              <a:rPr lang="ru-RU" sz="2000" b="1" dirty="0" err="1"/>
              <a:t>г.г</a:t>
            </a:r>
            <a:r>
              <a:rPr lang="ru-RU" sz="2000" b="1" dirty="0"/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565307" y="-31237"/>
            <a:ext cx="926005" cy="963378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" y="16049"/>
            <a:ext cx="841948" cy="84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738" y="1149893"/>
            <a:ext cx="689964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Опрос на форуме 24.05.2018</a:t>
            </a:r>
            <a:r>
              <a:rPr lang="ru-RU" sz="2800" dirty="0"/>
              <a:t>	</a:t>
            </a:r>
          </a:p>
          <a:p>
            <a:pPr algn="ctr"/>
            <a:r>
              <a:rPr lang="ru-RU" sz="3200" b="1" i="1" dirty="0" smtClean="0"/>
              <a:t>«Планирование </a:t>
            </a:r>
            <a:r>
              <a:rPr lang="ru-RU" sz="3200" b="1" i="1" dirty="0"/>
              <a:t>нагрузки </a:t>
            </a:r>
            <a:r>
              <a:rPr lang="ru-RU" sz="3200" b="1" i="1" dirty="0" err="1" smtClean="0"/>
              <a:t>УМИСо</a:t>
            </a:r>
            <a:r>
              <a:rPr lang="ru-RU" sz="3200" b="1" i="1" dirty="0" smtClean="0"/>
              <a:t>»</a:t>
            </a:r>
          </a:p>
          <a:p>
            <a:endParaRPr lang="ru-RU" sz="2800" dirty="0"/>
          </a:p>
          <a:p>
            <a:r>
              <a:rPr lang="ru-RU" sz="2800" b="1" i="1" dirty="0" smtClean="0"/>
              <a:t>Загрузка УММ в матрицу ЭУМК 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1-й модуль – октябрь</a:t>
            </a:r>
          </a:p>
          <a:p>
            <a:r>
              <a:rPr lang="ru-RU" sz="2800" dirty="0" smtClean="0"/>
              <a:t>2-й модуль – ноябрь</a:t>
            </a:r>
          </a:p>
          <a:p>
            <a:r>
              <a:rPr lang="ru-RU" sz="2800" dirty="0" smtClean="0"/>
              <a:t>3-й модуль – </a:t>
            </a:r>
            <a:r>
              <a:rPr lang="ru-RU" sz="2800" dirty="0" smtClean="0">
                <a:solidFill>
                  <a:srgbClr val="FF0000"/>
                </a:solidFill>
              </a:rPr>
              <a:t>февраль??? </a:t>
            </a:r>
            <a:r>
              <a:rPr lang="ru-RU" sz="2800" dirty="0" smtClean="0"/>
              <a:t>…….декабрь</a:t>
            </a:r>
          </a:p>
          <a:p>
            <a:endParaRPr lang="ru-RU" sz="2800" dirty="0"/>
          </a:p>
          <a:p>
            <a:r>
              <a:rPr lang="ru-RU" sz="2800" b="1" i="1" dirty="0"/>
              <a:t>Проведение мероприятий дистанционно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конкурс и т.п</a:t>
            </a:r>
            <a:r>
              <a:rPr lang="ru-RU" sz="2800" dirty="0" smtClean="0"/>
              <a:t>.) – февраль-апрель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Итоговый семинар по ИОП </a:t>
            </a:r>
            <a:r>
              <a:rPr lang="ru-RU" sz="2800" dirty="0" smtClean="0"/>
              <a:t>- май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15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6" y="0"/>
            <a:ext cx="922674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1412" y="183778"/>
            <a:ext cx="8928992" cy="504056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Проведение мероприятий дистанционно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5307" y="-31237"/>
            <a:ext cx="926005" cy="963378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" y="16049"/>
            <a:ext cx="841948" cy="841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250" y="932141"/>
            <a:ext cx="48039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200" b="1" dirty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692" y="857997"/>
            <a:ext cx="68690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Конкурс</a:t>
            </a:r>
          </a:p>
          <a:p>
            <a:r>
              <a:rPr lang="ru-RU" sz="2000" dirty="0"/>
              <a:t>7.	</a:t>
            </a:r>
            <a:r>
              <a:rPr lang="ru-RU" sz="2000" i="1" u="sng" dirty="0"/>
              <a:t>В каких номинациях:</a:t>
            </a:r>
          </a:p>
          <a:p>
            <a:endParaRPr lang="ru-RU" sz="2000" dirty="0"/>
          </a:p>
          <a:p>
            <a:r>
              <a:rPr lang="ru-RU" sz="2000" dirty="0"/>
              <a:t>кабинет ОБЖ/БЖД</a:t>
            </a:r>
          </a:p>
          <a:p>
            <a:r>
              <a:rPr lang="ru-RU" sz="2000" dirty="0"/>
              <a:t>уголок безопасности</a:t>
            </a:r>
          </a:p>
          <a:p>
            <a:r>
              <a:rPr lang="ru-RU" sz="2000" dirty="0"/>
              <a:t>страница сайта ПОУ, посвященная ОБЖ/БЖД</a:t>
            </a:r>
          </a:p>
          <a:p>
            <a:r>
              <a:rPr lang="ru-RU" sz="2000" dirty="0"/>
              <a:t>стенды</a:t>
            </a:r>
          </a:p>
          <a:p>
            <a:r>
              <a:rPr lang="ru-RU" sz="2000" dirty="0"/>
              <a:t>объемно-натурные объекты</a:t>
            </a:r>
          </a:p>
          <a:p>
            <a:r>
              <a:rPr lang="ru-RU" sz="2000" dirty="0"/>
              <a:t>стрелковый тир</a:t>
            </a:r>
          </a:p>
          <a:p>
            <a:r>
              <a:rPr lang="ru-RU" sz="2000" dirty="0"/>
              <a:t>строевой плац</a:t>
            </a:r>
          </a:p>
          <a:p>
            <a:r>
              <a:rPr lang="ru-RU" sz="2000" dirty="0"/>
              <a:t>полоса препятствий</a:t>
            </a:r>
          </a:p>
          <a:p>
            <a:r>
              <a:rPr lang="ru-RU" sz="2000" dirty="0"/>
              <a:t>лагерь для проведения учебных сборов (на территории ПОУ)</a:t>
            </a:r>
          </a:p>
          <a:p>
            <a:endParaRPr lang="ru-RU" sz="2000" dirty="0"/>
          </a:p>
          <a:p>
            <a:r>
              <a:rPr lang="ru-RU" sz="2000" dirty="0" smtClean="0"/>
              <a:t>8</a:t>
            </a:r>
            <a:r>
              <a:rPr lang="ru-RU" sz="2000" dirty="0"/>
              <a:t>.	</a:t>
            </a:r>
            <a:r>
              <a:rPr lang="ru-RU" sz="2000" i="1" u="sng" dirty="0"/>
              <a:t>Предложения по номинациям: </a:t>
            </a:r>
          </a:p>
          <a:p>
            <a:endParaRPr lang="ru-RU" sz="2000" dirty="0"/>
          </a:p>
          <a:p>
            <a:r>
              <a:rPr lang="ru-RU" sz="2000" dirty="0"/>
              <a:t>-Уголок безопасности на дорогах </a:t>
            </a:r>
          </a:p>
          <a:p>
            <a:r>
              <a:rPr lang="ru-RU" sz="2000" dirty="0"/>
              <a:t>-Студенческие работы (памятки, макеты и т.д.)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64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6" y="0"/>
            <a:ext cx="922674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1412" y="183778"/>
            <a:ext cx="8928992" cy="504056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Проведение мероприятий дистанционно </a:t>
            </a:r>
          </a:p>
        </p:txBody>
      </p:sp>
      <p:sp>
        <p:nvSpPr>
          <p:cNvPr id="7" name="Овал 6"/>
          <p:cNvSpPr/>
          <p:nvPr/>
        </p:nvSpPr>
        <p:spPr>
          <a:xfrm>
            <a:off x="565307" y="-31237"/>
            <a:ext cx="926005" cy="963378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" y="16049"/>
            <a:ext cx="841948" cy="841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250" y="932141"/>
            <a:ext cx="48039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200" b="1" dirty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990" y="1988840"/>
            <a:ext cx="717074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prstClr val="black"/>
                </a:solidFill>
              </a:rPr>
              <a:t>Конкурс</a:t>
            </a:r>
          </a:p>
          <a:p>
            <a:endParaRPr lang="ru-RU" sz="3600" dirty="0" smtClean="0">
              <a:solidFill>
                <a:prstClr val="black"/>
              </a:solidFill>
            </a:endParaRPr>
          </a:p>
          <a:p>
            <a:r>
              <a:rPr lang="ru-RU" sz="3600" b="1" i="1" dirty="0" smtClean="0">
                <a:solidFill>
                  <a:prstClr val="black"/>
                </a:solidFill>
              </a:rPr>
              <a:t>Сайт преподавателя ОБЖ и БЖД </a:t>
            </a:r>
          </a:p>
          <a:p>
            <a:pPr algn="ctr"/>
            <a:r>
              <a:rPr lang="ru-RU" sz="3600" b="1" i="1" dirty="0" smtClean="0">
                <a:solidFill>
                  <a:prstClr val="black"/>
                </a:solidFill>
              </a:rPr>
              <a:t>ПОУ Санкт-Петербурга</a:t>
            </a:r>
          </a:p>
          <a:p>
            <a:pPr algn="ctr"/>
            <a:r>
              <a:rPr lang="ru-RU" sz="3600" b="1" i="1" dirty="0" smtClean="0">
                <a:solidFill>
                  <a:prstClr val="black"/>
                </a:solidFill>
              </a:rPr>
              <a:t>(4 чел.???)</a:t>
            </a:r>
            <a:endParaRPr lang="ru-RU" sz="3600" b="1" i="1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6" y="0"/>
            <a:ext cx="922674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1412" y="183778"/>
            <a:ext cx="8928992" cy="504056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Проведение мероприятий дистанционно </a:t>
            </a:r>
          </a:p>
        </p:txBody>
      </p:sp>
      <p:sp>
        <p:nvSpPr>
          <p:cNvPr id="7" name="Овал 6"/>
          <p:cNvSpPr/>
          <p:nvPr/>
        </p:nvSpPr>
        <p:spPr>
          <a:xfrm>
            <a:off x="565307" y="-31237"/>
            <a:ext cx="926005" cy="963378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" y="16049"/>
            <a:ext cx="841948" cy="841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250" y="932141"/>
            <a:ext cx="48039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200" b="1" dirty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346" y="2064911"/>
            <a:ext cx="547425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prstClr val="black"/>
                </a:solidFill>
              </a:rPr>
              <a:t>Форум!!!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</a:rPr>
              <a:t>(обсуждения!!!, открытый урок,</a:t>
            </a:r>
          </a:p>
          <a:p>
            <a:pPr algn="ctr"/>
            <a:r>
              <a:rPr lang="ru-RU" sz="2800" b="1" i="1" dirty="0">
                <a:solidFill>
                  <a:prstClr val="black"/>
                </a:solidFill>
              </a:rPr>
              <a:t>к</a:t>
            </a:r>
            <a:r>
              <a:rPr lang="ru-RU" sz="2800" b="1" i="1" dirty="0" smtClean="0">
                <a:solidFill>
                  <a:prstClr val="black"/>
                </a:solidFill>
              </a:rPr>
              <a:t>руглый стол и т.п.)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" y="6254"/>
            <a:ext cx="9125695" cy="6841698"/>
          </a:xfrm>
        </p:spPr>
      </p:pic>
      <p:sp>
        <p:nvSpPr>
          <p:cNvPr id="11" name="Прямоугольник 10"/>
          <p:cNvSpPr/>
          <p:nvPr/>
        </p:nvSpPr>
        <p:spPr>
          <a:xfrm>
            <a:off x="2609821" y="6254694"/>
            <a:ext cx="2179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03 октября 2018 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12" y="2996952"/>
            <a:ext cx="4824988" cy="3771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984809"/>
            <a:ext cx="51897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Благодарю за внимание.</a:t>
            </a:r>
          </a:p>
          <a:p>
            <a:pPr algn="ctr"/>
            <a:r>
              <a:rPr lang="ru-RU" sz="3600" b="1" dirty="0" smtClean="0"/>
              <a:t>Готов ответить </a:t>
            </a:r>
          </a:p>
          <a:p>
            <a:pPr algn="ctr"/>
            <a:r>
              <a:rPr lang="ru-RU" sz="3600" b="1" dirty="0" smtClean="0"/>
              <a:t>на Ваши вопросы.</a:t>
            </a:r>
            <a:endParaRPr lang="ru-RU" sz="36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750" y="136526"/>
            <a:ext cx="8060172" cy="1354719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04" y="221181"/>
            <a:ext cx="9125389" cy="140761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5808" y="136527"/>
            <a:ext cx="1809734" cy="1882774"/>
          </a:xfrm>
          <a:prstGeom prst="ellipse">
            <a:avLst/>
          </a:prstGeom>
          <a:gradFill>
            <a:gsLst>
              <a:gs pos="0">
                <a:srgbClr val="A0E4F7"/>
              </a:gs>
              <a:gs pos="100000">
                <a:srgbClr val="A0E4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6" y="251279"/>
            <a:ext cx="1645457" cy="16454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86323" y="260648"/>
            <a:ext cx="645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Санкт-Петербургское ГБПОУ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Пожарно-спасательный колледж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Санкт-Петербургский центр подготовки </a:t>
            </a:r>
            <a:r>
              <a:rPr lang="ru-RU" sz="2000" b="1" dirty="0" smtClean="0">
                <a:solidFill>
                  <a:schemeClr val="bg1"/>
                </a:solidFill>
              </a:rPr>
              <a:t>спасателей»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/>
              <a:t>Ресурсный центр подготовки специалистов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4433" y="1646494"/>
            <a:ext cx="2957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A037B"/>
                </a:solidFill>
              </a:rPr>
              <a:t>«Мы учим – </a:t>
            </a:r>
          </a:p>
          <a:p>
            <a:r>
              <a:rPr lang="ru-RU" sz="1600" b="1" dirty="0" smtClean="0">
                <a:solidFill>
                  <a:srgbClr val="1A037B"/>
                </a:solidFill>
              </a:rPr>
              <a:t>        предупреждать,</a:t>
            </a:r>
          </a:p>
          <a:p>
            <a:r>
              <a:rPr lang="ru-RU" sz="1600" b="1" dirty="0" smtClean="0">
                <a:solidFill>
                  <a:srgbClr val="1A037B"/>
                </a:solidFill>
              </a:rPr>
              <a:t>                               спасать, </a:t>
            </a:r>
          </a:p>
          <a:p>
            <a:r>
              <a:rPr lang="ru-RU" sz="1600" b="1" dirty="0" smtClean="0">
                <a:solidFill>
                  <a:srgbClr val="1A037B"/>
                </a:solidFill>
              </a:rPr>
              <a:t>                                      помогать!»</a:t>
            </a:r>
            <a:endParaRPr lang="ru-RU" sz="1600" b="1" dirty="0">
              <a:solidFill>
                <a:srgbClr val="1A0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4345</TotalTime>
  <Words>179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Ресурс1</dc:creator>
  <cp:lastModifiedBy>snp</cp:lastModifiedBy>
  <cp:revision>171</cp:revision>
  <dcterms:created xsi:type="dcterms:W3CDTF">2017-04-18T06:55:18Z</dcterms:created>
  <dcterms:modified xsi:type="dcterms:W3CDTF">2018-09-30T08:41:37Z</dcterms:modified>
</cp:coreProperties>
</file>